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8"/>
  </p:notesMasterIdLst>
  <p:handoutMasterIdLst>
    <p:handoutMasterId r:id="rId69"/>
  </p:handoutMasterIdLst>
  <p:sldIdLst>
    <p:sldId id="256" r:id="rId2"/>
    <p:sldId id="32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B2B2B2"/>
    <a:srgbClr val="001132"/>
    <a:srgbClr val="CCFFFF"/>
    <a:srgbClr val="CCFFCC"/>
    <a:srgbClr val="3333FF"/>
    <a:srgbClr val="CCCCFF"/>
    <a:srgbClr val="D5D7FB"/>
    <a:srgbClr val="D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0995" autoAdjust="0"/>
  </p:normalViewPr>
  <p:slideViewPr>
    <p:cSldViewPr showGuides="1">
      <p:cViewPr varScale="1">
        <p:scale>
          <a:sx n="130" d="100"/>
          <a:sy n="130" d="100"/>
        </p:scale>
        <p:origin x="414" y="114"/>
      </p:cViewPr>
      <p:guideLst>
        <p:guide orient="horz" pos="2160"/>
        <p:guide pos="2880"/>
      </p:guideLst>
    </p:cSldViewPr>
  </p:slideViewPr>
  <p:outlineViewPr>
    <p:cViewPr>
      <p:scale>
        <a:sx n="33" d="100"/>
        <a:sy n="33" d="100"/>
      </p:scale>
      <p:origin x="0" y="17370"/>
    </p:cViewPr>
  </p:outlineViewPr>
  <p:notesTextViewPr>
    <p:cViewPr>
      <p:scale>
        <a:sx n="125" d="100"/>
        <a:sy n="125" d="100"/>
      </p:scale>
      <p:origin x="0" y="0"/>
    </p:cViewPr>
  </p:notesTextViewPr>
  <p:sorterViewPr>
    <p:cViewPr>
      <p:scale>
        <a:sx n="75" d="100"/>
        <a:sy n="75" d="100"/>
      </p:scale>
      <p:origin x="0" y="18576"/>
    </p:cViewPr>
  </p:sorterViewPr>
  <p:notesViewPr>
    <p:cSldViewPr showGuides="1">
      <p:cViewPr>
        <p:scale>
          <a:sx n="80" d="100"/>
          <a:sy n="80" d="100"/>
        </p:scale>
        <p:origin x="2292" y="6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84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3878" tIns="46939" rIns="93878" bIns="4693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3878" tIns="46939" rIns="93878" bIns="46939" rtlCol="0"/>
          <a:lstStyle>
            <a:lvl1pPr algn="r" eaLnBrk="1" fontAlgn="auto" hangingPunct="1">
              <a:spcBef>
                <a:spcPts val="0"/>
              </a:spcBef>
              <a:spcAft>
                <a:spcPts val="0"/>
              </a:spcAft>
              <a:defRPr sz="1200">
                <a:latin typeface="+mn-lt"/>
                <a:ea typeface="+mn-ea"/>
                <a:cs typeface="+mn-cs"/>
              </a:defRPr>
            </a:lvl1pPr>
          </a:lstStyle>
          <a:p>
            <a:pPr>
              <a:defRPr/>
            </a:pPr>
            <a:fld id="{58578A7C-1469-4EFA-94C3-536EE17F875D}" type="datetime1">
              <a:rPr lang="en-US" smtClean="0"/>
              <a:t>11/28/2015</a:t>
            </a:fld>
            <a:endParaRPr lang="en-US" dirty="0"/>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3878" tIns="46939" rIns="93878" bIns="46939" rtlCol="0" anchor="ctr"/>
          <a:lstStyle/>
          <a:p>
            <a:pPr lvl="0"/>
            <a:endParaRPr lang="en-US" noProof="0" dirty="0" smtClean="0"/>
          </a:p>
        </p:txBody>
      </p:sp>
      <p:sp>
        <p:nvSpPr>
          <p:cNvPr id="5" name="Notes Placeholder 4"/>
          <p:cNvSpPr>
            <a:spLocks noGrp="1"/>
          </p:cNvSpPr>
          <p:nvPr>
            <p:ph type="body" sz="quarter" idx="3"/>
          </p:nvPr>
        </p:nvSpPr>
        <p:spPr>
          <a:xfrm>
            <a:off x="695325" y="4422775"/>
            <a:ext cx="5564188" cy="4187825"/>
          </a:xfrm>
          <a:prstGeom prst="rect">
            <a:avLst/>
          </a:prstGeom>
        </p:spPr>
        <p:txBody>
          <a:bodyPr vert="horz" wrap="square" lIns="93878" tIns="46939" rIns="93878" bIns="4693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Slide Number Placeholder 5"/>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5D49DC0C-B9C0-4B05-8E4A-9A0BDB5ABDC5}" type="slidenum">
              <a:rPr lang="en-US" altLang="en-US"/>
              <a:pPr>
                <a:defRPr/>
              </a:pPr>
              <a:t>‹#›</a:t>
            </a:fld>
            <a:endParaRPr lang="en-US" altLang="en-US"/>
          </a:p>
        </p:txBody>
      </p:sp>
      <p:sp>
        <p:nvSpPr>
          <p:cNvPr id="7" name="Footer Placeholder 6"/>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Tree>
    <p:extLst>
      <p:ext uri="{BB962C8B-B14F-4D97-AF65-F5344CB8AC3E}">
        <p14:creationId xmlns:p14="http://schemas.microsoft.com/office/powerpoint/2010/main" val="12373930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archcio.techtarget.com/definition/IP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vestorwords.com/1934/filing.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326E2AD7-8270-4889-ADD8-777DE05301A0}" type="datetime1">
              <a:rPr lang="en-US" smtClean="0"/>
              <a:t>11/28/2015</a:t>
            </a:fld>
            <a:endParaRPr lang="en-US" dirty="0"/>
          </a:p>
        </p:txBody>
      </p:sp>
      <p:sp>
        <p:nvSpPr>
          <p:cNvPr id="35328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0519339-A5B9-4C54-97EF-68F07230AB39}" type="slidenum">
              <a:rPr lang="en-US" altLang="en-US"/>
              <a:pPr algn="r" eaLnBrk="1" hangingPunct="1">
                <a:spcBef>
                  <a:spcPct val="0"/>
                </a:spcBef>
              </a:pPr>
              <a:t>1</a:t>
            </a:fld>
            <a:endParaRPr lang="en-US" altLang="en-US"/>
          </a:p>
        </p:txBody>
      </p:sp>
      <p:sp>
        <p:nvSpPr>
          <p:cNvPr id="35328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549995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cs typeface="Arial" panose="020B0604020202020204" pitchFamily="34" charset="0"/>
              </a:rPr>
              <a:t>If Box 6 is checked, the security is “non-covered.”  Thus, Boxes 1b, 3, 5, &amp; 8 may be blank</a:t>
            </a:r>
          </a:p>
          <a:p>
            <a:pPr marL="171450" indent="-171450">
              <a:buFontTx/>
              <a:buChar char="•"/>
            </a:pPr>
            <a:endParaRPr lang="en-US" altLang="en-US" smtClean="0">
              <a:cs typeface="Arial" panose="020B0604020202020204" pitchFamily="34" charset="0"/>
            </a:endParaRPr>
          </a:p>
        </p:txBody>
      </p:sp>
      <p:sp>
        <p:nvSpPr>
          <p:cNvPr id="3717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9EB1F91F-EACB-4878-B220-331F88243A29}" type="datetime1">
              <a:rPr lang="en-US" smtClean="0"/>
              <a:t>11/28/2015</a:t>
            </a:fld>
            <a:endParaRPr lang="en-US" dirty="0"/>
          </a:p>
        </p:txBody>
      </p:sp>
      <p:sp>
        <p:nvSpPr>
          <p:cNvPr id="3717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20D9DF-2E8E-4D33-9213-9FD5BAAD3E05}" type="slidenum">
              <a:rPr lang="en-US" altLang="en-US">
                <a:latin typeface="Verdana" panose="020B0604030504040204" pitchFamily="34" charset="0"/>
              </a:rPr>
              <a:pPr algn="r" eaLnBrk="1" hangingPunct="1">
                <a:spcBef>
                  <a:spcPct val="0"/>
                </a:spcBef>
              </a:pPr>
              <a:t>11</a:t>
            </a:fld>
            <a:endParaRPr lang="en-US" altLang="en-US">
              <a:latin typeface="Verdana" panose="020B0604030504040204" pitchFamily="34" charset="0"/>
            </a:endParaRPr>
          </a:p>
        </p:txBody>
      </p:sp>
    </p:spTree>
    <p:extLst>
      <p:ext uri="{BB962C8B-B14F-4D97-AF65-F5344CB8AC3E}">
        <p14:creationId xmlns:p14="http://schemas.microsoft.com/office/powerpoint/2010/main" val="422187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737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18CD236A-D901-4ACF-A3DF-BD8B768D86CA}" type="datetime1">
              <a:rPr lang="en-US" smtClean="0"/>
              <a:t>11/28/2015</a:t>
            </a:fld>
            <a:endParaRPr lang="en-US" dirty="0"/>
          </a:p>
        </p:txBody>
      </p:sp>
      <p:sp>
        <p:nvSpPr>
          <p:cNvPr id="37376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F580003-6CA5-434B-B5D6-84171B335DC2}" type="slidenum">
              <a:rPr lang="en-US" altLang="en-US">
                <a:latin typeface="Verdana" panose="020B0604030504040204" pitchFamily="34" charset="0"/>
              </a:rPr>
              <a:pPr algn="r" eaLnBrk="1" hangingPunct="1">
                <a:spcBef>
                  <a:spcPct val="0"/>
                </a:spcBef>
              </a:pPr>
              <a:t>12</a:t>
            </a:fld>
            <a:endParaRPr lang="en-US" altLang="en-US">
              <a:latin typeface="Verdana" panose="020B0604030504040204" pitchFamily="34" charset="0"/>
            </a:endParaRPr>
          </a:p>
        </p:txBody>
      </p:sp>
    </p:spTree>
    <p:extLst>
      <p:ext uri="{BB962C8B-B14F-4D97-AF65-F5344CB8AC3E}">
        <p14:creationId xmlns:p14="http://schemas.microsoft.com/office/powerpoint/2010/main" val="3768611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758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698A60AA-170A-4FD1-871C-01B15DD9484A}" type="datetime1">
              <a:rPr lang="en-US" smtClean="0"/>
              <a:t>11/28/2015</a:t>
            </a:fld>
            <a:endParaRPr lang="en-US" dirty="0"/>
          </a:p>
        </p:txBody>
      </p:sp>
      <p:sp>
        <p:nvSpPr>
          <p:cNvPr id="37581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E63035C-4585-4693-B091-C701E454ABD8}" type="slidenum">
              <a:rPr lang="en-US" altLang="en-US">
                <a:latin typeface="Verdana" panose="020B0604030504040204" pitchFamily="34" charset="0"/>
              </a:rPr>
              <a:pPr algn="r" eaLnBrk="1" hangingPunct="1">
                <a:spcBef>
                  <a:spcPct val="0"/>
                </a:spcBef>
              </a:pPr>
              <a:t>13</a:t>
            </a:fld>
            <a:endParaRPr lang="en-US" altLang="en-US">
              <a:latin typeface="Verdana" panose="020B0604030504040204" pitchFamily="34" charset="0"/>
            </a:endParaRPr>
          </a:p>
        </p:txBody>
      </p:sp>
    </p:spTree>
    <p:extLst>
      <p:ext uri="{BB962C8B-B14F-4D97-AF65-F5344CB8AC3E}">
        <p14:creationId xmlns:p14="http://schemas.microsoft.com/office/powerpoint/2010/main" val="2959788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778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6B1D7572-D438-422B-9F00-76EADEC96439}" type="datetime1">
              <a:rPr lang="en-US" smtClean="0"/>
              <a:t>11/28/2015</a:t>
            </a:fld>
            <a:endParaRPr lang="en-US" dirty="0"/>
          </a:p>
        </p:txBody>
      </p:sp>
      <p:sp>
        <p:nvSpPr>
          <p:cNvPr id="3778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56DD222-F806-4710-84B0-1921478F6232}" type="slidenum">
              <a:rPr lang="en-US" altLang="en-US">
                <a:latin typeface="Verdana" panose="020B0604030504040204" pitchFamily="34" charset="0"/>
              </a:rPr>
              <a:pPr algn="r" eaLnBrk="1" hangingPunct="1">
                <a:spcBef>
                  <a:spcPct val="0"/>
                </a:spcBef>
              </a:pPr>
              <a:t>14</a:t>
            </a:fld>
            <a:endParaRPr lang="en-US" altLang="en-US">
              <a:latin typeface="Verdana" panose="020B0604030504040204" pitchFamily="34" charset="0"/>
            </a:endParaRPr>
          </a:p>
        </p:txBody>
      </p:sp>
    </p:spTree>
    <p:extLst>
      <p:ext uri="{BB962C8B-B14F-4D97-AF65-F5344CB8AC3E}">
        <p14:creationId xmlns:p14="http://schemas.microsoft.com/office/powerpoint/2010/main" val="259857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799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4B44BB57-00D2-4D62-BDD4-75D32EB50AC3}" type="datetime1">
              <a:rPr lang="en-US" smtClean="0"/>
              <a:t>11/28/2015</a:t>
            </a:fld>
            <a:endParaRPr lang="en-US" dirty="0"/>
          </a:p>
        </p:txBody>
      </p:sp>
      <p:sp>
        <p:nvSpPr>
          <p:cNvPr id="3799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77F9B91-D413-4293-89A7-4BD8BAEB409A}" type="slidenum">
              <a:rPr lang="en-US" altLang="en-US">
                <a:latin typeface="Verdana" panose="020B0604030504040204" pitchFamily="34" charset="0"/>
              </a:rPr>
              <a:pPr algn="r" eaLnBrk="1" hangingPunct="1">
                <a:spcBef>
                  <a:spcPct val="0"/>
                </a:spcBef>
              </a:pPr>
              <a:t>15</a:t>
            </a:fld>
            <a:endParaRPr lang="en-US" altLang="en-US">
              <a:latin typeface="Verdana" panose="020B0604030504040204" pitchFamily="34" charset="0"/>
            </a:endParaRPr>
          </a:p>
        </p:txBody>
      </p:sp>
    </p:spTree>
    <p:extLst>
      <p:ext uri="{BB962C8B-B14F-4D97-AF65-F5344CB8AC3E}">
        <p14:creationId xmlns:p14="http://schemas.microsoft.com/office/powerpoint/2010/main" val="388216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819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E9931254-5BAD-42F9-92D5-55B6ACB076DD}" type="datetime1">
              <a:rPr lang="en-US" smtClean="0"/>
              <a:t>11/28/2015</a:t>
            </a:fld>
            <a:endParaRPr lang="en-US" dirty="0"/>
          </a:p>
        </p:txBody>
      </p:sp>
      <p:sp>
        <p:nvSpPr>
          <p:cNvPr id="3819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D980373-A543-4FA3-A724-7F987D3057BC}" type="slidenum">
              <a:rPr lang="en-US" altLang="en-US">
                <a:latin typeface="Verdana" panose="020B0604030504040204" pitchFamily="34" charset="0"/>
              </a:rPr>
              <a:pPr algn="r" eaLnBrk="1" hangingPunct="1">
                <a:spcBef>
                  <a:spcPct val="0"/>
                </a:spcBef>
              </a:pPr>
              <a:t>16</a:t>
            </a:fld>
            <a:endParaRPr lang="en-US" altLang="en-US">
              <a:latin typeface="Verdana" panose="020B0604030504040204" pitchFamily="34" charset="0"/>
            </a:endParaRPr>
          </a:p>
        </p:txBody>
      </p:sp>
    </p:spTree>
    <p:extLst>
      <p:ext uri="{BB962C8B-B14F-4D97-AF65-F5344CB8AC3E}">
        <p14:creationId xmlns:p14="http://schemas.microsoft.com/office/powerpoint/2010/main" val="3736859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840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A1C3A20B-22A3-41F1-84F8-F7702C08830D}" type="datetime1">
              <a:rPr lang="en-US" smtClean="0"/>
              <a:t>11/28/2015</a:t>
            </a:fld>
            <a:endParaRPr lang="en-US" dirty="0"/>
          </a:p>
        </p:txBody>
      </p:sp>
      <p:sp>
        <p:nvSpPr>
          <p:cNvPr id="3840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48B2709-4A4F-4F7F-BC0C-1B724C2EA6C5}" type="slidenum">
              <a:rPr lang="en-US" altLang="en-US">
                <a:latin typeface="Verdana" panose="020B0604030504040204" pitchFamily="34" charset="0"/>
              </a:rPr>
              <a:pPr algn="r" eaLnBrk="1" hangingPunct="1">
                <a:spcBef>
                  <a:spcPct val="0"/>
                </a:spcBef>
              </a:pPr>
              <a:t>17</a:t>
            </a:fld>
            <a:endParaRPr lang="en-US" altLang="en-US">
              <a:latin typeface="Verdana" panose="020B0604030504040204" pitchFamily="34" charset="0"/>
            </a:endParaRPr>
          </a:p>
        </p:txBody>
      </p:sp>
    </p:spTree>
    <p:extLst>
      <p:ext uri="{BB962C8B-B14F-4D97-AF65-F5344CB8AC3E}">
        <p14:creationId xmlns:p14="http://schemas.microsoft.com/office/powerpoint/2010/main" val="158047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8605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2461DDB-0C93-4ED0-BD77-D2C1813E57D3}" type="slidenum">
              <a:rPr lang="en-US" altLang="en-US">
                <a:latin typeface="Verdana" panose="020B0604030504040204" pitchFamily="34" charset="0"/>
              </a:rPr>
              <a:pPr algn="r" eaLnBrk="1" hangingPunct="1">
                <a:spcBef>
                  <a:spcPct val="0"/>
                </a:spcBef>
              </a:pPr>
              <a:t>18</a:t>
            </a:fld>
            <a:endParaRPr lang="en-US" altLang="en-US">
              <a:latin typeface="Verdana" panose="020B0604030504040204" pitchFamily="34" charset="0"/>
            </a:endParaRPr>
          </a:p>
        </p:txBody>
      </p:sp>
    </p:spTree>
    <p:extLst>
      <p:ext uri="{BB962C8B-B14F-4D97-AF65-F5344CB8AC3E}">
        <p14:creationId xmlns:p14="http://schemas.microsoft.com/office/powerpoint/2010/main" val="277433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8810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0458E80-F270-49B4-B889-CAC2A1A50681}" type="slidenum">
              <a:rPr lang="en-US" altLang="en-US">
                <a:latin typeface="Verdana" panose="020B0604030504040204" pitchFamily="34" charset="0"/>
              </a:rPr>
              <a:pPr algn="r" eaLnBrk="1" hangingPunct="1">
                <a:spcBef>
                  <a:spcPct val="0"/>
                </a:spcBef>
              </a:pPr>
              <a:t>19</a:t>
            </a:fld>
            <a:endParaRPr lang="en-US" altLang="en-US">
              <a:latin typeface="Verdana" panose="020B0604030504040204" pitchFamily="34" charset="0"/>
            </a:endParaRPr>
          </a:p>
        </p:txBody>
      </p:sp>
    </p:spTree>
    <p:extLst>
      <p:ext uri="{BB962C8B-B14F-4D97-AF65-F5344CB8AC3E}">
        <p14:creationId xmlns:p14="http://schemas.microsoft.com/office/powerpoint/2010/main" val="364799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When there is a capital loss to carry over from this year to next year, TW will populate Lines 8 &amp; 13 of the Schedule D Worksheet 2 in current year; needed for preparing following year’s return</a:t>
            </a:r>
          </a:p>
        </p:txBody>
      </p:sp>
      <p:sp>
        <p:nvSpPr>
          <p:cNvPr id="3901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C3F71E06-0EE9-4B2C-9BCA-A4C2C4BC864E}" type="datetime1">
              <a:rPr lang="en-US" smtClean="0"/>
              <a:t>11/28/2015</a:t>
            </a:fld>
            <a:endParaRPr lang="en-US" dirty="0"/>
          </a:p>
        </p:txBody>
      </p:sp>
      <p:sp>
        <p:nvSpPr>
          <p:cNvPr id="3901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613BCA4-C62F-49B1-B8C9-1F2A8AB86C8A}" type="slidenum">
              <a:rPr lang="en-US" altLang="en-US">
                <a:latin typeface="Verdana" panose="020B0604030504040204" pitchFamily="34" charset="0"/>
              </a:rPr>
              <a:pPr algn="r" eaLnBrk="1" hangingPunct="1">
                <a:spcBef>
                  <a:spcPct val="0"/>
                </a:spcBef>
              </a:pPr>
              <a:t>20</a:t>
            </a:fld>
            <a:endParaRPr lang="en-US" altLang="en-US">
              <a:latin typeface="Verdana" panose="020B0604030504040204" pitchFamily="34" charset="0"/>
            </a:endParaRPr>
          </a:p>
        </p:txBody>
      </p:sp>
    </p:spTree>
    <p:extLst>
      <p:ext uri="{BB962C8B-B14F-4D97-AF65-F5344CB8AC3E}">
        <p14:creationId xmlns:p14="http://schemas.microsoft.com/office/powerpoint/2010/main" val="100201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553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0684FFD7-8EC1-48A5-80DE-3AA589E6CEB9}" type="datetime1">
              <a:rPr lang="en-US" smtClean="0"/>
              <a:t>11/28/2015</a:t>
            </a:fld>
            <a:endParaRPr lang="en-US" dirty="0"/>
          </a:p>
        </p:txBody>
      </p:sp>
      <p:sp>
        <p:nvSpPr>
          <p:cNvPr id="3553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6ECF12-4B60-43FA-94BF-BD84A40AE53C}" type="slidenum">
              <a:rPr lang="en-US" altLang="en-US">
                <a:latin typeface="Verdana" panose="020B0604030504040204" pitchFamily="34" charset="0"/>
              </a:rPr>
              <a:pPr algn="r" eaLnBrk="1" hangingPunct="1">
                <a:spcBef>
                  <a:spcPct val="0"/>
                </a:spcBef>
              </a:pPr>
              <a:t>3</a:t>
            </a:fld>
            <a:endParaRPr lang="en-US" altLang="en-US">
              <a:latin typeface="Verdana" panose="020B0604030504040204" pitchFamily="34" charset="0"/>
            </a:endParaRPr>
          </a:p>
        </p:txBody>
      </p:sp>
    </p:spTree>
    <p:extLst>
      <p:ext uri="{BB962C8B-B14F-4D97-AF65-F5344CB8AC3E}">
        <p14:creationId xmlns:p14="http://schemas.microsoft.com/office/powerpoint/2010/main" val="2262831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If TW has carry-forward data for a client from last year, the capital loss carryover will automatically populate on Schedule D Line 6 for short term and/or Line 14 for long term.  If TW does not have carry-forward data for the client, the amounts on Lines 8 and 13 from the prior year’s Schedule D Worksheet 2 have to manually entered into Line 6 (short term) or Line 14 (long term) on </a:t>
            </a:r>
            <a:r>
              <a:rPr lang="en-US" dirty="0" err="1" smtClean="0"/>
              <a:t>Sch</a:t>
            </a:r>
            <a:r>
              <a:rPr lang="en-US" dirty="0" smtClean="0"/>
              <a:t> D</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89770DF2-F155-42F2-BE1A-6A3097A2AD4D}" type="datetime1">
              <a:rPr lang="en-US" smtClean="0"/>
              <a:t>11/28/2015</a:t>
            </a:fld>
            <a:endParaRPr lang="en-US" dirty="0"/>
          </a:p>
        </p:txBody>
      </p:sp>
    </p:spTree>
    <p:extLst>
      <p:ext uri="{BB962C8B-B14F-4D97-AF65-F5344CB8AC3E}">
        <p14:creationId xmlns:p14="http://schemas.microsoft.com/office/powerpoint/2010/main" val="271590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Explain that you may received capital gain distributions form a mutual fund even if you do not sell anything.  These distributions are based on gains that the mutual fund receives on sales within the fund.  Mutual funds are required by law to pass those gains on to the shareholders</a:t>
            </a:r>
          </a:p>
        </p:txBody>
      </p:sp>
      <p:sp>
        <p:nvSpPr>
          <p:cNvPr id="39219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F0D7E4D-2A4E-4237-BE1E-52544A11A897}" type="slidenum">
              <a:rPr lang="en-US" altLang="en-US">
                <a:latin typeface="Verdana" panose="020B0604030504040204" pitchFamily="34" charset="0"/>
              </a:rPr>
              <a:pPr algn="r" eaLnBrk="1" hangingPunct="1">
                <a:spcBef>
                  <a:spcPct val="0"/>
                </a:spcBef>
              </a:pPr>
              <a:t>22</a:t>
            </a:fld>
            <a:endParaRPr lang="en-US" altLang="en-US">
              <a:latin typeface="Verdana" panose="020B0604030504040204" pitchFamily="34" charset="0"/>
            </a:endParaRPr>
          </a:p>
        </p:txBody>
      </p:sp>
    </p:spTree>
    <p:extLst>
      <p:ext uri="{BB962C8B-B14F-4D97-AF65-F5344CB8AC3E}">
        <p14:creationId xmlns:p14="http://schemas.microsoft.com/office/powerpoint/2010/main" val="416489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Sample 1099-DIV showing where the Capital Gains Distribution would be reported</a:t>
            </a:r>
          </a:p>
        </p:txBody>
      </p:sp>
      <p:sp>
        <p:nvSpPr>
          <p:cNvPr id="39424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F54B5D2-E6D6-48FE-974C-954D8AA195B8}" type="slidenum">
              <a:rPr lang="en-US" altLang="en-US">
                <a:latin typeface="Verdana" panose="020B0604030504040204" pitchFamily="34" charset="0"/>
              </a:rPr>
              <a:pPr algn="r" eaLnBrk="1" hangingPunct="1">
                <a:spcBef>
                  <a:spcPct val="0"/>
                </a:spcBef>
              </a:pPr>
              <a:t>23</a:t>
            </a:fld>
            <a:endParaRPr lang="en-US" altLang="en-US">
              <a:latin typeface="Verdana" panose="020B0604030504040204" pitchFamily="34" charset="0"/>
            </a:endParaRPr>
          </a:p>
        </p:txBody>
      </p:sp>
    </p:spTree>
    <p:extLst>
      <p:ext uri="{BB962C8B-B14F-4D97-AF65-F5344CB8AC3E}">
        <p14:creationId xmlns:p14="http://schemas.microsoft.com/office/powerpoint/2010/main" val="3936838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1099 Consolidated Statement showing where the Capital Gains Distribution would be reported</a:t>
            </a:r>
          </a:p>
        </p:txBody>
      </p:sp>
      <p:sp>
        <p:nvSpPr>
          <p:cNvPr id="39629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7DEE187-AFDC-451C-B28E-85DC8BD2746D}" type="slidenum">
              <a:rPr lang="en-US" altLang="en-US">
                <a:latin typeface="Verdana" panose="020B0604030504040204" pitchFamily="34" charset="0"/>
              </a:rPr>
              <a:pPr algn="r" eaLnBrk="1" hangingPunct="1">
                <a:spcBef>
                  <a:spcPct val="0"/>
                </a:spcBef>
              </a:pPr>
              <a:t>24</a:t>
            </a:fld>
            <a:endParaRPr lang="en-US" altLang="en-US">
              <a:latin typeface="Verdana" panose="020B0604030504040204" pitchFamily="34" charset="0"/>
            </a:endParaRPr>
          </a:p>
        </p:txBody>
      </p:sp>
    </p:spTree>
    <p:extLst>
      <p:ext uri="{BB962C8B-B14F-4D97-AF65-F5344CB8AC3E}">
        <p14:creationId xmlns:p14="http://schemas.microsoft.com/office/powerpoint/2010/main" val="3435067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Demutualization:  </a:t>
            </a:r>
          </a:p>
          <a:p>
            <a:pPr marL="273050" lvl="1">
              <a:buFontTx/>
              <a:buChar char="•"/>
            </a:pPr>
            <a:r>
              <a:rPr lang="en-US" altLang="en-US" dirty="0" smtClean="0">
                <a:cs typeface="Arial" panose="020B0604020202020204" pitchFamily="34" charset="0"/>
              </a:rPr>
              <a:t> The process through which a member-owned company becomes shareholder-owned </a:t>
            </a:r>
          </a:p>
          <a:p>
            <a:pPr marL="273050" lvl="1">
              <a:buFontTx/>
              <a:buChar char="•"/>
            </a:pPr>
            <a:r>
              <a:rPr lang="en-US" altLang="en-US" dirty="0" smtClean="0">
                <a:cs typeface="Arial" panose="020B0604020202020204" pitchFamily="34" charset="0"/>
              </a:rPr>
              <a:t> Frequently this is a step toward the initial public offering (</a:t>
            </a:r>
            <a:r>
              <a:rPr lang="en-US" altLang="en-US" dirty="0" smtClean="0">
                <a:solidFill>
                  <a:srgbClr val="002060"/>
                </a:solidFill>
                <a:cs typeface="Arial" panose="020B0604020202020204" pitchFamily="34" charset="0"/>
                <a:hlinkClick r:id="rId3"/>
              </a:rPr>
              <a:t>IPO</a:t>
            </a:r>
            <a:r>
              <a:rPr lang="en-US" altLang="en-US" dirty="0" smtClean="0">
                <a:cs typeface="Arial" panose="020B0604020202020204" pitchFamily="34" charset="0"/>
              </a:rPr>
              <a:t>) of a company </a:t>
            </a:r>
          </a:p>
          <a:p>
            <a:pPr>
              <a:buFontTx/>
              <a:buChar char="•"/>
            </a:pPr>
            <a:endParaRPr lang="en-US" altLang="en-US" dirty="0" smtClean="0">
              <a:cs typeface="Arial" panose="020B0604020202020204" pitchFamily="34" charset="0"/>
            </a:endParaRPr>
          </a:p>
          <a:p>
            <a:pPr>
              <a:buFontTx/>
              <a:buNone/>
            </a:pPr>
            <a:endParaRPr lang="en-US" altLang="en-US" dirty="0" smtClean="0">
              <a:cs typeface="Arial" panose="020B0604020202020204" pitchFamily="34" charset="0"/>
            </a:endParaRPr>
          </a:p>
          <a:p>
            <a:pPr>
              <a:buFontTx/>
              <a:buChar char="•"/>
            </a:pPr>
            <a:endParaRPr lang="en-US" altLang="en-US" dirty="0" smtClean="0">
              <a:cs typeface="Arial" panose="020B0604020202020204" pitchFamily="34" charset="0"/>
            </a:endParaRPr>
          </a:p>
          <a:p>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39834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98CBAC-94FF-485F-8E19-FB9E351F81D6}" type="slidenum">
              <a:rPr lang="en-US" altLang="en-US">
                <a:latin typeface="Verdana" panose="020B0604030504040204" pitchFamily="34" charset="0"/>
              </a:rPr>
              <a:pPr algn="r" eaLnBrk="1" hangingPunct="1">
                <a:spcBef>
                  <a:spcPct val="0"/>
                </a:spcBef>
              </a:pPr>
              <a:t>25</a:t>
            </a:fld>
            <a:endParaRPr lang="en-US" altLang="en-US">
              <a:latin typeface="Verdana" panose="020B0604030504040204" pitchFamily="34" charset="0"/>
            </a:endParaRPr>
          </a:p>
        </p:txBody>
      </p:sp>
    </p:spTree>
    <p:extLst>
      <p:ext uri="{BB962C8B-B14F-4D97-AF65-F5344CB8AC3E}">
        <p14:creationId xmlns:p14="http://schemas.microsoft.com/office/powerpoint/2010/main" val="4062336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Schedule K-1 reports each shareholder's pro-rated share of net income or loss</a:t>
            </a:r>
          </a:p>
          <a:p>
            <a:pPr>
              <a:buFontTx/>
              <a:buChar char="•"/>
            </a:pPr>
            <a:r>
              <a:rPr lang="en-US" altLang="en-US" dirty="0" smtClean="0">
                <a:cs typeface="Arial" panose="020B0604020202020204" pitchFamily="34" charset="0"/>
              </a:rPr>
              <a:t> Only in scope transactions/financials from K-1 are:</a:t>
            </a:r>
          </a:p>
          <a:p>
            <a:pPr lvl="1">
              <a:buFontTx/>
              <a:buChar char="•"/>
            </a:pPr>
            <a:r>
              <a:rPr lang="en-US" altLang="en-US" dirty="0" smtClean="0">
                <a:cs typeface="Arial" panose="020B0604020202020204" pitchFamily="34" charset="0"/>
              </a:rPr>
              <a:t> Interest</a:t>
            </a:r>
          </a:p>
          <a:p>
            <a:pPr lvl="1">
              <a:buFontTx/>
              <a:buChar char="•"/>
            </a:pPr>
            <a:r>
              <a:rPr lang="en-US" altLang="en-US" dirty="0" smtClean="0">
                <a:cs typeface="Arial" panose="020B0604020202020204" pitchFamily="34" charset="0"/>
              </a:rPr>
              <a:t> Dividends</a:t>
            </a:r>
          </a:p>
          <a:p>
            <a:pPr lvl="1">
              <a:buFontTx/>
              <a:buChar char="•"/>
            </a:pPr>
            <a:r>
              <a:rPr lang="en-US" altLang="en-US" dirty="0" smtClean="0">
                <a:cs typeface="Arial" panose="020B0604020202020204" pitchFamily="34" charset="0"/>
              </a:rPr>
              <a:t> Capital Gains</a:t>
            </a:r>
          </a:p>
          <a:p>
            <a:pPr lvl="1">
              <a:buFontTx/>
              <a:buChar char="•"/>
            </a:pPr>
            <a:r>
              <a:rPr lang="en-US" altLang="en-US" dirty="0" smtClean="0">
                <a:cs typeface="Arial" panose="020B0604020202020204" pitchFamily="34" charset="0"/>
              </a:rPr>
              <a:t> Royalties</a:t>
            </a:r>
          </a:p>
        </p:txBody>
      </p:sp>
      <p:sp>
        <p:nvSpPr>
          <p:cNvPr id="40038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75AACC0-DBA3-4B17-80F7-D202A2593941}" type="slidenum">
              <a:rPr lang="en-US" altLang="en-US">
                <a:latin typeface="Verdana" panose="020B0604030504040204" pitchFamily="34" charset="0"/>
              </a:rPr>
              <a:pPr algn="r" eaLnBrk="1" hangingPunct="1">
                <a:spcBef>
                  <a:spcPct val="0"/>
                </a:spcBef>
              </a:pPr>
              <a:t>26</a:t>
            </a:fld>
            <a:endParaRPr lang="en-US" altLang="en-US">
              <a:latin typeface="Verdana" panose="020B0604030504040204" pitchFamily="34" charset="0"/>
            </a:endParaRPr>
          </a:p>
        </p:txBody>
      </p:sp>
    </p:spTree>
    <p:extLst>
      <p:ext uri="{BB962C8B-B14F-4D97-AF65-F5344CB8AC3E}">
        <p14:creationId xmlns:p14="http://schemas.microsoft.com/office/powerpoint/2010/main" val="3092100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Sample K-1 showing where short-term &amp; long-term capital gains would be reported</a:t>
            </a:r>
          </a:p>
        </p:txBody>
      </p:sp>
      <p:sp>
        <p:nvSpPr>
          <p:cNvPr id="40243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B2A852-70B7-4F2A-8FD5-97E5A41B38D4}" type="slidenum">
              <a:rPr lang="en-US" altLang="en-US">
                <a:latin typeface="Verdana" panose="020B0604030504040204" pitchFamily="34" charset="0"/>
              </a:rPr>
              <a:pPr algn="r" eaLnBrk="1" hangingPunct="1">
                <a:spcBef>
                  <a:spcPct val="0"/>
                </a:spcBef>
              </a:pPr>
              <a:t>27</a:t>
            </a:fld>
            <a:endParaRPr lang="en-US" altLang="en-US">
              <a:latin typeface="Verdana" panose="020B0604030504040204" pitchFamily="34" charset="0"/>
            </a:endParaRPr>
          </a:p>
        </p:txBody>
      </p:sp>
    </p:spTree>
    <p:extLst>
      <p:ext uri="{BB962C8B-B14F-4D97-AF65-F5344CB8AC3E}">
        <p14:creationId xmlns:p14="http://schemas.microsoft.com/office/powerpoint/2010/main" val="2314089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0448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FC72CB-9286-416D-8BC9-BBA5DE647CF9}" type="slidenum">
              <a:rPr lang="en-US" altLang="en-US">
                <a:latin typeface="Verdana" panose="020B0604030504040204" pitchFamily="34" charset="0"/>
              </a:rPr>
              <a:pPr algn="r" eaLnBrk="1" hangingPunct="1">
                <a:spcBef>
                  <a:spcPct val="0"/>
                </a:spcBef>
              </a:pPr>
              <a:t>28</a:t>
            </a:fld>
            <a:endParaRPr lang="en-US" altLang="en-US">
              <a:latin typeface="Verdana" panose="020B0604030504040204" pitchFamily="34" charset="0"/>
            </a:endParaRPr>
          </a:p>
        </p:txBody>
      </p:sp>
    </p:spTree>
    <p:extLst>
      <p:ext uri="{BB962C8B-B14F-4D97-AF65-F5344CB8AC3E}">
        <p14:creationId xmlns:p14="http://schemas.microsoft.com/office/powerpoint/2010/main" val="927093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49155" name="Date Placeholder 2"/>
          <p:cNvSpPr>
            <a:spLocks noGrp="1"/>
          </p:cNvSpPr>
          <p:nvPr>
            <p:ph type="dt" sz="quarter" idx="1"/>
          </p:nvPr>
        </p:nvSpPr>
        <p:spPr bwMode="auto">
          <a:ln>
            <a:miter lim="800000"/>
            <a:headEnd/>
            <a:tailEnd/>
          </a:ln>
        </p:spPr>
        <p:txBody>
          <a:bodyPr/>
          <a:lstStyle/>
          <a:p>
            <a:pPr>
              <a:defRPr/>
            </a:pPr>
            <a:fld id="{B9AC8D3A-8F22-499E-8EC5-EA1E81A1D8E6}" type="datetime1">
              <a:rPr lang="en-US" smtClean="0"/>
              <a:t>11/28/2015</a:t>
            </a:fld>
            <a:endParaRPr lang="en-US" dirty="0" smtClean="0"/>
          </a:p>
        </p:txBody>
      </p:sp>
      <p:sp>
        <p:nvSpPr>
          <p:cNvPr id="40653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5A1CAE2-B0BA-484C-A5C5-FBF293D9B071}" type="slidenum">
              <a:rPr lang="en-US" altLang="en-US"/>
              <a:pPr algn="r" eaLnBrk="1" hangingPunct="1">
                <a:spcBef>
                  <a:spcPct val="0"/>
                </a:spcBef>
              </a:pPr>
              <a:t>29</a:t>
            </a:fld>
            <a:endParaRPr lang="en-US" altLang="en-US"/>
          </a:p>
        </p:txBody>
      </p:sp>
      <p:sp>
        <p:nvSpPr>
          <p:cNvPr id="406533"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65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754674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085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59938086-4BC8-45B6-94D2-77EB1DC83AE0}" type="datetime1">
              <a:rPr lang="en-US" smtClean="0"/>
              <a:t>11/28/2015</a:t>
            </a:fld>
            <a:endParaRPr lang="en-US" dirty="0"/>
          </a:p>
        </p:txBody>
      </p:sp>
      <p:sp>
        <p:nvSpPr>
          <p:cNvPr id="40858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1F869CD-390A-4FD5-B968-28A3F281C996}" type="slidenum">
              <a:rPr lang="en-US" altLang="en-US">
                <a:latin typeface="Verdana" panose="020B0604030504040204" pitchFamily="34" charset="0"/>
              </a:rPr>
              <a:pPr algn="r" eaLnBrk="1" hangingPunct="1">
                <a:spcBef>
                  <a:spcPct val="0"/>
                </a:spcBef>
              </a:pPr>
              <a:t>30</a:t>
            </a:fld>
            <a:endParaRPr lang="en-US" altLang="en-US">
              <a:latin typeface="Verdana" panose="020B0604030504040204" pitchFamily="34" charset="0"/>
            </a:endParaRPr>
          </a:p>
        </p:txBody>
      </p:sp>
    </p:spTree>
    <p:extLst>
      <p:ext uri="{BB962C8B-B14F-4D97-AF65-F5344CB8AC3E}">
        <p14:creationId xmlns:p14="http://schemas.microsoft.com/office/powerpoint/2010/main" val="143532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2"/>
          <p:cNvSpPr>
            <a:spLocks noGrp="1"/>
          </p:cNvSpPr>
          <p:nvPr>
            <p:ph type="dt" sz="quarter" idx="1"/>
          </p:nvPr>
        </p:nvSpPr>
        <p:spPr/>
        <p:txBody>
          <a:bodyPr/>
          <a:lstStyle/>
          <a:p>
            <a:pPr>
              <a:defRPr/>
            </a:pPr>
            <a:fld id="{F8087580-74A3-4E72-AE77-ADF7D7AB364C}" type="datetime1">
              <a:rPr lang="en-US" smtClean="0"/>
              <a:t>11/28/2015</a:t>
            </a:fld>
            <a:endParaRPr lang="en-US" dirty="0"/>
          </a:p>
        </p:txBody>
      </p:sp>
      <p:sp>
        <p:nvSpPr>
          <p:cNvPr id="357380"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cs typeface="Arial" panose="020B0604020202020204" pitchFamily="34" charset="0"/>
              </a:rPr>
              <a:t> Long-term capital gains rates for 2014</a:t>
            </a:r>
          </a:p>
          <a:p>
            <a:pPr marL="273050" lvl="1" eaLnBrk="1" hangingPunct="1">
              <a:buFontTx/>
              <a:buChar char="•"/>
            </a:pPr>
            <a:r>
              <a:rPr lang="en-US" altLang="en-US" dirty="0" smtClean="0">
                <a:cs typeface="Arial" panose="020B0604020202020204" pitchFamily="34" charset="0"/>
              </a:rPr>
              <a:t>  0% - if in 10% or 15% tax bracket</a:t>
            </a:r>
          </a:p>
          <a:p>
            <a:pPr marL="273050" lvl="1" eaLnBrk="1" hangingPunct="1">
              <a:buFontTx/>
              <a:buChar char="•"/>
            </a:pPr>
            <a:r>
              <a:rPr lang="en-US" altLang="en-US" dirty="0" smtClean="0">
                <a:cs typeface="Arial" panose="020B0604020202020204" pitchFamily="34" charset="0"/>
              </a:rPr>
              <a:t> 15% - if in 25%-35% tax bracket </a:t>
            </a:r>
          </a:p>
          <a:p>
            <a:pPr marL="273050" lvl="1" eaLnBrk="1" hangingPunct="1">
              <a:buFontTx/>
              <a:buChar char="•"/>
            </a:pPr>
            <a:r>
              <a:rPr lang="en-US" altLang="en-US" dirty="0" smtClean="0">
                <a:cs typeface="Arial" panose="020B0604020202020204" pitchFamily="34" charset="0"/>
              </a:rPr>
              <a:t> 20% - if in 39.6% tax bracket</a:t>
            </a:r>
          </a:p>
        </p:txBody>
      </p:sp>
      <p:sp>
        <p:nvSpPr>
          <p:cNvPr id="35738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EDC90A-A9D1-4096-BF61-991CC3EDEEAC}" type="slidenum">
              <a:rPr lang="en-US" altLang="en-US">
                <a:latin typeface="Verdana" panose="020B0604030504040204" pitchFamily="34" charset="0"/>
              </a:rPr>
              <a:pPr algn="r" eaLnBrk="1" hangingPunct="1">
                <a:spcBef>
                  <a:spcPct val="0"/>
                </a:spcBef>
              </a:pPr>
              <a:t>4</a:t>
            </a:fld>
            <a:endParaRPr lang="en-US" altLang="en-US">
              <a:latin typeface="Verdana" panose="020B0604030504040204" pitchFamily="34" charset="0"/>
            </a:endParaRPr>
          </a:p>
        </p:txBody>
      </p:sp>
    </p:spTree>
    <p:extLst>
      <p:ext uri="{BB962C8B-B14F-4D97-AF65-F5344CB8AC3E}">
        <p14:creationId xmlns:p14="http://schemas.microsoft.com/office/powerpoint/2010/main" val="1318702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cs typeface="Arial" panose="020B0604020202020204" pitchFamily="34" charset="0"/>
            </a:endParaRPr>
          </a:p>
        </p:txBody>
      </p:sp>
      <p:sp>
        <p:nvSpPr>
          <p:cNvPr id="4106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606FD390-F732-44CB-B650-AE52FBF26220}" type="datetime1">
              <a:rPr lang="en-US" smtClean="0"/>
              <a:t>11/28/2015</a:t>
            </a:fld>
            <a:endParaRPr lang="en-US" dirty="0"/>
          </a:p>
        </p:txBody>
      </p:sp>
      <p:sp>
        <p:nvSpPr>
          <p:cNvPr id="4106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B419BCA-44B8-4976-BEBB-B58EEAB45850}" type="slidenum">
              <a:rPr lang="en-US" altLang="en-US">
                <a:latin typeface="Verdana" panose="020B0604030504040204" pitchFamily="34" charset="0"/>
              </a:rPr>
              <a:pPr algn="r" eaLnBrk="1" hangingPunct="1">
                <a:spcBef>
                  <a:spcPct val="0"/>
                </a:spcBef>
              </a:pPr>
              <a:t>31</a:t>
            </a:fld>
            <a:endParaRPr lang="en-US" altLang="en-US">
              <a:latin typeface="Verdana" panose="020B0604030504040204" pitchFamily="34" charset="0"/>
            </a:endParaRPr>
          </a:p>
        </p:txBody>
      </p:sp>
    </p:spTree>
    <p:extLst>
      <p:ext uri="{BB962C8B-B14F-4D97-AF65-F5344CB8AC3E}">
        <p14:creationId xmlns:p14="http://schemas.microsoft.com/office/powerpoint/2010/main" val="2344152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2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If brokerage statement shows cost on Year-End Summary pages, but not on actual 1099-B, use code B - Cost basis not shown on 1099-B</a:t>
            </a:r>
          </a:p>
        </p:txBody>
      </p:sp>
      <p:sp>
        <p:nvSpPr>
          <p:cNvPr id="4126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B2EC713C-CF3E-44F6-A087-36AA6F83DEDE}" type="datetime1">
              <a:rPr lang="en-US" smtClean="0"/>
              <a:t>11/28/2015</a:t>
            </a:fld>
            <a:endParaRPr lang="en-US" dirty="0"/>
          </a:p>
        </p:txBody>
      </p:sp>
      <p:sp>
        <p:nvSpPr>
          <p:cNvPr id="41267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99C6F7E-5DFB-4389-AAAD-61911E340434}" type="slidenum">
              <a:rPr lang="en-US" altLang="en-US">
                <a:latin typeface="Verdana" panose="020B0604030504040204" pitchFamily="34" charset="0"/>
              </a:rPr>
              <a:pPr algn="r" eaLnBrk="1" hangingPunct="1">
                <a:spcBef>
                  <a:spcPct val="0"/>
                </a:spcBef>
              </a:pPr>
              <a:t>32</a:t>
            </a:fld>
            <a:endParaRPr lang="en-US" altLang="en-US">
              <a:latin typeface="Verdana" panose="020B0604030504040204" pitchFamily="34" charset="0"/>
            </a:endParaRPr>
          </a:p>
        </p:txBody>
      </p:sp>
    </p:spTree>
    <p:extLst>
      <p:ext uri="{BB962C8B-B14F-4D97-AF65-F5344CB8AC3E}">
        <p14:creationId xmlns:p14="http://schemas.microsoft.com/office/powerpoint/2010/main" val="753282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6F06BA2C-94E8-4F47-80F7-0411588ADEA5}" type="datetime1">
              <a:rPr lang="en-US" smtClean="0"/>
              <a:t>11/28/2015</a:t>
            </a:fld>
            <a:endParaRPr lang="en-US" dirty="0"/>
          </a:p>
        </p:txBody>
      </p:sp>
    </p:spTree>
    <p:extLst>
      <p:ext uri="{BB962C8B-B14F-4D97-AF65-F5344CB8AC3E}">
        <p14:creationId xmlns:p14="http://schemas.microsoft.com/office/powerpoint/2010/main" val="2598249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a:endParaRPr lang="en-US" altLang="en-US" smtClean="0">
              <a:cs typeface="Arial" panose="020B0604020202020204" pitchFamily="34" charset="0"/>
            </a:endParaRPr>
          </a:p>
        </p:txBody>
      </p:sp>
      <p:sp>
        <p:nvSpPr>
          <p:cNvPr id="4147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FFA4F882-AC28-4877-8485-FA6E60096946}" type="datetime1">
              <a:rPr lang="en-US" smtClean="0"/>
              <a:t>11/28/2015</a:t>
            </a:fld>
            <a:endParaRPr lang="en-US" dirty="0"/>
          </a:p>
        </p:txBody>
      </p:sp>
      <p:sp>
        <p:nvSpPr>
          <p:cNvPr id="41472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B7CA37C-3049-4E4A-8317-4F8F64008F88}" type="slidenum">
              <a:rPr lang="en-US" altLang="en-US">
                <a:latin typeface="Verdana" panose="020B0604030504040204" pitchFamily="34" charset="0"/>
              </a:rPr>
              <a:pPr algn="r" eaLnBrk="1" hangingPunct="1">
                <a:spcBef>
                  <a:spcPct val="0"/>
                </a:spcBef>
              </a:pPr>
              <a:t>34</a:t>
            </a:fld>
            <a:endParaRPr lang="en-US" altLang="en-US">
              <a:latin typeface="Verdana" panose="020B0604030504040204" pitchFamily="34" charset="0"/>
            </a:endParaRPr>
          </a:p>
        </p:txBody>
      </p:sp>
    </p:spTree>
    <p:extLst>
      <p:ext uri="{BB962C8B-B14F-4D97-AF65-F5344CB8AC3E}">
        <p14:creationId xmlns:p14="http://schemas.microsoft.com/office/powerpoint/2010/main" val="1980349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63550" y="4422775"/>
            <a:ext cx="6105525" cy="4187825"/>
          </a:xfrm>
        </p:spPr>
        <p:txBody>
          <a:bodyPr>
            <a:normAutofit fontScale="40000" lnSpcReduction="20000"/>
          </a:bodyPr>
          <a:lstStyle/>
          <a:p>
            <a:pPr>
              <a:buFont typeface="Arial" pitchFamily="34" charset="0"/>
              <a:buChar char="•"/>
              <a:defRPr/>
            </a:pPr>
            <a:r>
              <a:rPr lang="en-US" sz="1600" dirty="0" smtClean="0"/>
              <a:t> Use</a:t>
            </a:r>
            <a:r>
              <a:rPr lang="en-US" sz="1600" baseline="0" dirty="0" smtClean="0"/>
              <a:t> </a:t>
            </a:r>
            <a:r>
              <a:rPr lang="en-US" sz="1600" dirty="0" smtClean="0"/>
              <a:t>Capital Gains/Loss Transactions Worksheet from Forms Tree</a:t>
            </a:r>
          </a:p>
          <a:p>
            <a:pPr marL="274320" lvl="2">
              <a:buFont typeface="Arial" pitchFamily="34" charset="0"/>
              <a:buNone/>
              <a:defRPr/>
            </a:pPr>
            <a:endParaRPr lang="en-US" sz="1600" dirty="0" smtClean="0"/>
          </a:p>
          <a:p>
            <a:pPr>
              <a:buFont typeface="Arial" pitchFamily="34" charset="0"/>
              <a:buChar char="•"/>
              <a:defRPr/>
            </a:pPr>
            <a:r>
              <a:rPr lang="en-US" sz="1600" dirty="0" smtClean="0"/>
              <a:t> Enter Description of security sold in Column a</a:t>
            </a:r>
          </a:p>
          <a:p>
            <a:pPr marL="277117" lvl="1">
              <a:buFont typeface="Arial" pitchFamily="34" charset="0"/>
              <a:buChar char="•"/>
              <a:defRPr/>
            </a:pPr>
            <a:r>
              <a:rPr lang="en-US" sz="1600" dirty="0" smtClean="0"/>
              <a:t> Include # of shares if stock</a:t>
            </a:r>
          </a:p>
          <a:p>
            <a:pPr>
              <a:buFont typeface="Arial" pitchFamily="34" charset="0"/>
              <a:buChar char="•"/>
              <a:defRPr/>
            </a:pPr>
            <a:r>
              <a:rPr lang="en-US" sz="1600" dirty="0" smtClean="0"/>
              <a:t> Enter appropriate 1099 Code</a:t>
            </a:r>
          </a:p>
          <a:p>
            <a:pPr>
              <a:buFont typeface="Arial" pitchFamily="34" charset="0"/>
              <a:buChar char="•"/>
              <a:defRPr/>
            </a:pPr>
            <a:r>
              <a:rPr lang="en-US" sz="1600" dirty="0" smtClean="0"/>
              <a:t> Enter T if 1099-B belongs to taxpayer, S for spouse, J for joint</a:t>
            </a:r>
          </a:p>
          <a:p>
            <a:pPr>
              <a:buFont typeface="Arial" pitchFamily="34" charset="0"/>
              <a:buChar char="•"/>
              <a:defRPr/>
            </a:pPr>
            <a:r>
              <a:rPr lang="en-US" sz="1600" dirty="0" smtClean="0"/>
              <a:t> * column is used if maximum tax rate is 28%, such as a gain on collectibles (we don’t use)</a:t>
            </a:r>
          </a:p>
          <a:p>
            <a:pPr>
              <a:buFont typeface="Arial" pitchFamily="34" charset="0"/>
              <a:buChar char="•"/>
              <a:defRPr/>
            </a:pPr>
            <a:r>
              <a:rPr lang="en-US" sz="1600" dirty="0" smtClean="0"/>
              <a:t> Enter Date Acquired (from 1099-Box 1b or taxpayer) in Column b</a:t>
            </a:r>
          </a:p>
          <a:p>
            <a:pPr>
              <a:buFont typeface="Arial" pitchFamily="34" charset="0"/>
              <a:buChar char="•"/>
              <a:defRPr/>
            </a:pPr>
            <a:r>
              <a:rPr lang="en-US" sz="1600" dirty="0" smtClean="0"/>
              <a:t> &amp; Date Sold (from 1099-B Box 1a) in Column c</a:t>
            </a:r>
          </a:p>
          <a:p>
            <a:pPr marL="277117" lvl="1">
              <a:buFont typeface="Arial" pitchFamily="34" charset="0"/>
              <a:buChar char="•"/>
              <a:defRPr/>
            </a:pPr>
            <a:r>
              <a:rPr lang="en-US" sz="1600" dirty="0" smtClean="0"/>
              <a:t> TW will use these dates to determine short or long term &amp; will populate S/L column.  TW will then transfer short-term and long-term gains/losses to the appropriate 8949 form</a:t>
            </a:r>
          </a:p>
          <a:p>
            <a:pPr marL="548640" lvl="1">
              <a:buFont typeface="Arial" pitchFamily="34" charset="0"/>
              <a:buChar char="•"/>
              <a:defRPr/>
            </a:pPr>
            <a:r>
              <a:rPr lang="en-US" sz="1600" dirty="0" smtClean="0"/>
              <a:t> Use VARIOUS as Date Acquired if shares of same asset were purchased on multiple dates.  TW assumes VARIOUS are long-term transactions, so S/L column must be overridden with an S for multiple short-term transactions</a:t>
            </a:r>
          </a:p>
          <a:p>
            <a:pPr marL="548640" lvl="1">
              <a:buFont typeface="Arial" pitchFamily="34" charset="0"/>
              <a:buChar char="•"/>
              <a:defRPr/>
            </a:pPr>
            <a:r>
              <a:rPr lang="en-US" sz="1600" dirty="0" smtClean="0"/>
              <a:t> Use INHERIT as Date Acquired for asset inherited from someone who died prior to 1/1/2010 &amp; after 12/31/2010.  TW will assume long term</a:t>
            </a:r>
          </a:p>
          <a:p>
            <a:pPr marL="822960" lvl="2">
              <a:buFont typeface="Arial" pitchFamily="34" charset="0"/>
              <a:buChar char="•"/>
              <a:defRPr/>
            </a:pPr>
            <a:r>
              <a:rPr lang="en-US" sz="1600" dirty="0" smtClean="0"/>
              <a:t> Special rules apply to assets inherited from someone who died in 2010 (Out of Scope unless cost is provided by executor</a:t>
            </a:r>
            <a:r>
              <a:rPr lang="en-US" sz="1600" baseline="0" dirty="0" smtClean="0"/>
              <a:t> because tax law changed for that one tax year)</a:t>
            </a:r>
            <a:endParaRPr lang="en-US" sz="1600" dirty="0" smtClean="0"/>
          </a:p>
          <a:p>
            <a:pPr>
              <a:buFont typeface="Arial" pitchFamily="34" charset="0"/>
              <a:buChar char="•"/>
              <a:defRPr/>
            </a:pPr>
            <a:r>
              <a:rPr lang="en-US" sz="1600" dirty="0" smtClean="0"/>
              <a:t> Enter Sales Price (from 1099-B Box 2) in Column d</a:t>
            </a:r>
          </a:p>
          <a:p>
            <a:pPr>
              <a:buFont typeface="Arial" pitchFamily="34" charset="0"/>
              <a:buChar char="•"/>
              <a:defRPr/>
            </a:pPr>
            <a:r>
              <a:rPr lang="en-US" sz="1600" dirty="0" smtClean="0"/>
              <a:t> Enter Cost or Basis (from 1099-B Box 3 or taxpayer) in Column e</a:t>
            </a:r>
          </a:p>
          <a:p>
            <a:pPr marL="277117" lvl="1">
              <a:buFont typeface="Arial" pitchFamily="34" charset="0"/>
              <a:buChar char="•"/>
              <a:defRPr/>
            </a:pPr>
            <a:r>
              <a:rPr lang="en-US" sz="1600" dirty="0" smtClean="0"/>
              <a:t> If Sales Price on 1099-B was a gross figure (sales commission was not subtracted), enter Adjustment Code E in Column f &amp; negative amount of commission in Column g to reduce gain/loss</a:t>
            </a:r>
          </a:p>
          <a:p>
            <a:pPr marL="277117" lvl="1">
              <a:buFont typeface="Arial" pitchFamily="34" charset="0"/>
              <a:buChar char="•"/>
              <a:defRPr/>
            </a:pPr>
            <a:r>
              <a:rPr lang="en-US" sz="1600" dirty="0" smtClean="0"/>
              <a:t> If taxpayer does not have records with cost, suggest contacting broker or looking up price of asset on date bought on the internet.  If no cost is listed, entire sales price will be taxable</a:t>
            </a:r>
          </a:p>
          <a:p>
            <a:pPr marL="0" lvl="1">
              <a:buFont typeface="Arial" pitchFamily="34" charset="0"/>
              <a:buChar char="•"/>
              <a:defRPr/>
            </a:pPr>
            <a:r>
              <a:rPr lang="en-US" sz="1600" dirty="0" smtClean="0"/>
              <a:t> Enter Gain/Loss Adjustment Code (if needed) – Pub 4012 Tab D for codes</a:t>
            </a:r>
          </a:p>
          <a:p>
            <a:pPr marL="0" lvl="1">
              <a:buFont typeface="Arial" pitchFamily="34" charset="0"/>
              <a:buChar char="•"/>
              <a:defRPr/>
            </a:pPr>
            <a:r>
              <a:rPr lang="en-US" sz="1600" dirty="0" smtClean="0"/>
              <a:t> Enter Gain/Loss Adjustment Amount (if needed) – Pub 4012 Tab D to determine if amount should be entered as a positive or negative number</a:t>
            </a:r>
          </a:p>
          <a:p>
            <a:pPr marL="277117" lvl="1">
              <a:buFont typeface="Arial" pitchFamily="34" charset="0"/>
              <a:buChar char="•"/>
              <a:defRPr/>
            </a:pPr>
            <a:endParaRPr lang="en-US" sz="1600" dirty="0" smtClean="0"/>
          </a:p>
          <a:p>
            <a:pPr>
              <a:buFont typeface="Arial" pitchFamily="34" charset="0"/>
              <a:buNone/>
              <a:defRPr/>
            </a:pPr>
            <a:r>
              <a:rPr lang="en-US" sz="1600" dirty="0" smtClean="0"/>
              <a:t>LINK TO Forms 8949 in FORMS TREE</a:t>
            </a:r>
          </a:p>
          <a:p>
            <a:pPr>
              <a:buFont typeface="Arial" pitchFamily="34" charset="0"/>
              <a:buChar char="•"/>
              <a:defRPr/>
            </a:pPr>
            <a:r>
              <a:rPr lang="en-US" sz="1600" dirty="0" smtClean="0"/>
              <a:t> TW will transfer all related transactions (1099</a:t>
            </a:r>
            <a:r>
              <a:rPr lang="en-US" sz="1600" baseline="0" dirty="0" smtClean="0"/>
              <a:t> </a:t>
            </a:r>
            <a:r>
              <a:rPr lang="en-US" sz="1600" dirty="0" smtClean="0"/>
              <a:t>Codes A, B, C, D, E, F) to the appropriate Form 8949</a:t>
            </a:r>
          </a:p>
          <a:p>
            <a:pPr>
              <a:buFont typeface="Arial" pitchFamily="34" charset="0"/>
              <a:buNone/>
              <a:defRPr/>
            </a:pPr>
            <a:endParaRPr lang="en-US" sz="1600" dirty="0" smtClean="0"/>
          </a:p>
          <a:p>
            <a:pPr>
              <a:buFont typeface="Arial" pitchFamily="34" charset="0"/>
              <a:buNone/>
              <a:defRPr/>
            </a:pPr>
            <a:r>
              <a:rPr lang="en-US" sz="1600" dirty="0" smtClean="0"/>
              <a:t>LINK TO Schedule D in FORMS TREE</a:t>
            </a:r>
          </a:p>
          <a:p>
            <a:pPr>
              <a:buFont typeface="Arial" pitchFamily="34" charset="0"/>
              <a:buChar char="•"/>
              <a:defRPr/>
            </a:pPr>
            <a:r>
              <a:rPr lang="en-US" sz="1600" dirty="0" smtClean="0"/>
              <a:t> TW will transfer summary info from each 8949 to the appropriate line on Schedule D Parts I or II</a:t>
            </a:r>
          </a:p>
          <a:p>
            <a:pPr>
              <a:buFont typeface="Arial" pitchFamily="34" charset="0"/>
              <a:buNone/>
              <a:defRPr/>
            </a:pPr>
            <a:endParaRPr lang="en-US" sz="1600" dirty="0" smtClean="0"/>
          </a:p>
          <a:p>
            <a:pPr>
              <a:buFont typeface="Arial" pitchFamily="34" charset="0"/>
              <a:buNone/>
              <a:defRPr/>
            </a:pPr>
            <a:r>
              <a:rPr lang="en-US" sz="1600" dirty="0" smtClean="0"/>
              <a:t>LINK TO 1040 PAGE 1 IN FORMS TREE</a:t>
            </a:r>
          </a:p>
          <a:p>
            <a:pPr>
              <a:buFont typeface="Arial" pitchFamily="34" charset="0"/>
              <a:buChar char="•"/>
              <a:defRPr/>
            </a:pPr>
            <a:r>
              <a:rPr lang="en-US" sz="1600" dirty="0" smtClean="0"/>
              <a:t> TW will then populate 1040 Line 13 with capital gain/loss</a:t>
            </a:r>
          </a:p>
          <a:p>
            <a:pPr marL="277117" lvl="1">
              <a:buFont typeface="Arial" pitchFamily="34" charset="0"/>
              <a:buChar char="•"/>
              <a:defRPr/>
            </a:pPr>
            <a:r>
              <a:rPr lang="en-US" sz="1600" dirty="0" smtClean="0"/>
              <a:t> Loss on Line 13 is capped at $3,000.  If loss is greater than that, TW will prepare Sch D Worksheet 2 for Capital Loss Carryovers for future years </a:t>
            </a:r>
          </a:p>
          <a:p>
            <a:pPr>
              <a:defRPr/>
            </a:pPr>
            <a:endParaRPr lang="en-US" dirty="0"/>
          </a:p>
        </p:txBody>
      </p:sp>
      <p:sp>
        <p:nvSpPr>
          <p:cNvPr id="4167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05D9FB59-67EE-40C9-BB62-49FA22D3E05F}" type="datetime1">
              <a:rPr lang="en-US" smtClean="0"/>
              <a:t>11/28/2015</a:t>
            </a:fld>
            <a:endParaRPr lang="en-US" dirty="0"/>
          </a:p>
        </p:txBody>
      </p:sp>
      <p:sp>
        <p:nvSpPr>
          <p:cNvPr id="4167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48FBAB6-7C2D-4BED-ABE2-6982677C07D6}" type="slidenum">
              <a:rPr lang="en-US" altLang="en-US">
                <a:latin typeface="Verdana" panose="020B0604030504040204" pitchFamily="34" charset="0"/>
              </a:rPr>
              <a:pPr algn="r" eaLnBrk="1" hangingPunct="1">
                <a:spcBef>
                  <a:spcPct val="0"/>
                </a:spcBef>
              </a:pPr>
              <a:t>35</a:t>
            </a:fld>
            <a:endParaRPr lang="en-US" altLang="en-US">
              <a:latin typeface="Verdana" panose="020B0604030504040204" pitchFamily="34" charset="0"/>
            </a:endParaRPr>
          </a:p>
        </p:txBody>
      </p:sp>
    </p:spTree>
    <p:extLst>
      <p:ext uri="{BB962C8B-B14F-4D97-AF65-F5344CB8AC3E}">
        <p14:creationId xmlns:p14="http://schemas.microsoft.com/office/powerpoint/2010/main" val="171710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Student Reference Only</a:t>
            </a:r>
          </a:p>
        </p:txBody>
      </p:sp>
      <p:sp>
        <p:nvSpPr>
          <p:cNvPr id="4188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A756256D-5EAB-4B70-BA52-D3DB00C792BA}" type="datetime1">
              <a:rPr lang="en-US" smtClean="0"/>
              <a:t>11/28/2015</a:t>
            </a:fld>
            <a:endParaRPr lang="en-US" dirty="0"/>
          </a:p>
        </p:txBody>
      </p:sp>
      <p:sp>
        <p:nvSpPr>
          <p:cNvPr id="4188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92EE32E-CA50-45DF-A4BA-316C515B54BF}" type="slidenum">
              <a:rPr lang="en-US" altLang="en-US">
                <a:latin typeface="Verdana" panose="020B0604030504040204" pitchFamily="34" charset="0"/>
              </a:rPr>
              <a:pPr algn="r" eaLnBrk="1" hangingPunct="1">
                <a:spcBef>
                  <a:spcPct val="0"/>
                </a:spcBef>
              </a:pPr>
              <a:t>36</a:t>
            </a:fld>
            <a:endParaRPr lang="en-US" altLang="en-US">
              <a:latin typeface="Verdana" panose="020B0604030504040204" pitchFamily="34" charset="0"/>
            </a:endParaRPr>
          </a:p>
        </p:txBody>
      </p:sp>
    </p:spTree>
    <p:extLst>
      <p:ext uri="{BB962C8B-B14F-4D97-AF65-F5344CB8AC3E}">
        <p14:creationId xmlns:p14="http://schemas.microsoft.com/office/powerpoint/2010/main" val="2236318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Student Reference Only</a:t>
            </a:r>
          </a:p>
        </p:txBody>
      </p:sp>
      <p:sp>
        <p:nvSpPr>
          <p:cNvPr id="4208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689C192E-667E-4A46-B278-898B050061EF}" type="datetime1">
              <a:rPr lang="en-US" smtClean="0"/>
              <a:t>11/28/2015</a:t>
            </a:fld>
            <a:endParaRPr lang="en-US" dirty="0"/>
          </a:p>
        </p:txBody>
      </p:sp>
      <p:sp>
        <p:nvSpPr>
          <p:cNvPr id="42087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10EB1AA-F626-492D-8FE8-BA5C35CF322D}" type="slidenum">
              <a:rPr lang="en-US" altLang="en-US">
                <a:latin typeface="Verdana" panose="020B0604030504040204" pitchFamily="34" charset="0"/>
              </a:rPr>
              <a:pPr algn="r" eaLnBrk="1" hangingPunct="1">
                <a:spcBef>
                  <a:spcPct val="0"/>
                </a:spcBef>
              </a:pPr>
              <a:t>37</a:t>
            </a:fld>
            <a:endParaRPr lang="en-US" altLang="en-US">
              <a:latin typeface="Verdana" panose="020B0604030504040204" pitchFamily="34" charset="0"/>
            </a:endParaRPr>
          </a:p>
        </p:txBody>
      </p:sp>
    </p:spTree>
    <p:extLst>
      <p:ext uri="{BB962C8B-B14F-4D97-AF65-F5344CB8AC3E}">
        <p14:creationId xmlns:p14="http://schemas.microsoft.com/office/powerpoint/2010/main" val="3385536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cs typeface="Arial" panose="020B0604020202020204" pitchFamily="34" charset="0"/>
            </a:endParaRPr>
          </a:p>
        </p:txBody>
      </p:sp>
      <p:sp>
        <p:nvSpPr>
          <p:cNvPr id="4229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66D67EA-6722-4049-850A-5BF386DD0B98}" type="datetime1">
              <a:rPr lang="en-US" smtClean="0"/>
              <a:t>11/28/2015</a:t>
            </a:fld>
            <a:endParaRPr lang="en-US" dirty="0"/>
          </a:p>
        </p:txBody>
      </p:sp>
      <p:sp>
        <p:nvSpPr>
          <p:cNvPr id="4229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50949E7-B358-4F0D-86A1-AFB1BA787280}" type="slidenum">
              <a:rPr lang="en-US" altLang="en-US">
                <a:latin typeface="Verdana" panose="020B0604030504040204" pitchFamily="34" charset="0"/>
              </a:rPr>
              <a:pPr algn="r" eaLnBrk="1" hangingPunct="1">
                <a:spcBef>
                  <a:spcPct val="0"/>
                </a:spcBef>
              </a:pPr>
              <a:t>38</a:t>
            </a:fld>
            <a:endParaRPr lang="en-US" altLang="en-US">
              <a:latin typeface="Verdana" panose="020B0604030504040204" pitchFamily="34" charset="0"/>
            </a:endParaRPr>
          </a:p>
        </p:txBody>
      </p:sp>
    </p:spTree>
    <p:extLst>
      <p:ext uri="{BB962C8B-B14F-4D97-AF65-F5344CB8AC3E}">
        <p14:creationId xmlns:p14="http://schemas.microsoft.com/office/powerpoint/2010/main" val="592494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2496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45233A2-B8EE-4B3F-B114-1B0D93642C6E}" type="slidenum">
              <a:rPr lang="en-US" altLang="en-US">
                <a:latin typeface="Verdana" panose="020B0604030504040204" pitchFamily="34" charset="0"/>
              </a:rPr>
              <a:pPr algn="r" eaLnBrk="1" hangingPunct="1">
                <a:spcBef>
                  <a:spcPct val="0"/>
                </a:spcBef>
              </a:pPr>
              <a:t>39</a:t>
            </a:fld>
            <a:endParaRPr lang="en-US" altLang="en-US">
              <a:latin typeface="Verdana" panose="020B0604030504040204" pitchFamily="34" charset="0"/>
            </a:endParaRPr>
          </a:p>
        </p:txBody>
      </p:sp>
    </p:spTree>
    <p:extLst>
      <p:ext uri="{BB962C8B-B14F-4D97-AF65-F5344CB8AC3E}">
        <p14:creationId xmlns:p14="http://schemas.microsoft.com/office/powerpoint/2010/main" val="3296970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2701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C6E9601-B25B-4E25-92E6-750FBDB62728}" type="slidenum">
              <a:rPr lang="en-US" altLang="en-US">
                <a:latin typeface="Verdana" panose="020B0604030504040204" pitchFamily="34" charset="0"/>
              </a:rPr>
              <a:pPr algn="r" eaLnBrk="1" hangingPunct="1">
                <a:spcBef>
                  <a:spcPct val="0"/>
                </a:spcBef>
              </a:pPr>
              <a:t>40</a:t>
            </a:fld>
            <a:endParaRPr lang="en-US" altLang="en-US">
              <a:latin typeface="Verdana" panose="020B0604030504040204" pitchFamily="34" charset="0"/>
            </a:endParaRPr>
          </a:p>
        </p:txBody>
      </p:sp>
    </p:spTree>
    <p:extLst>
      <p:ext uri="{BB962C8B-B14F-4D97-AF65-F5344CB8AC3E}">
        <p14:creationId xmlns:p14="http://schemas.microsoft.com/office/powerpoint/2010/main" val="846570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594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DD6EAC37-E254-4DA1-9B40-3959CC0CF0FC}" type="datetime1">
              <a:rPr lang="en-US" smtClean="0"/>
              <a:t>11/28/2015</a:t>
            </a:fld>
            <a:endParaRPr lang="en-US" dirty="0"/>
          </a:p>
        </p:txBody>
      </p:sp>
      <p:sp>
        <p:nvSpPr>
          <p:cNvPr id="3594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19CECDE-4C5C-4ED2-ADA7-3491C379A6C3}" type="slidenum">
              <a:rPr lang="en-US" altLang="en-US">
                <a:latin typeface="Verdana" panose="020B0604030504040204" pitchFamily="34" charset="0"/>
              </a:rPr>
              <a:pPr algn="r" eaLnBrk="1" hangingPunct="1">
                <a:spcBef>
                  <a:spcPct val="0"/>
                </a:spcBef>
              </a:pPr>
              <a:t>5</a:t>
            </a:fld>
            <a:endParaRPr lang="en-US" altLang="en-US">
              <a:latin typeface="Verdana" panose="020B0604030504040204" pitchFamily="34" charset="0"/>
            </a:endParaRPr>
          </a:p>
        </p:txBody>
      </p:sp>
    </p:spTree>
    <p:extLst>
      <p:ext uri="{BB962C8B-B14F-4D97-AF65-F5344CB8AC3E}">
        <p14:creationId xmlns:p14="http://schemas.microsoft.com/office/powerpoint/2010/main" val="1216804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290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BFF85521-5CD9-4910-8770-4C942BC92F45}" type="datetime1">
              <a:rPr lang="en-US" smtClean="0"/>
              <a:t>11/28/2015</a:t>
            </a:fld>
            <a:endParaRPr lang="en-US" dirty="0"/>
          </a:p>
        </p:txBody>
      </p:sp>
      <p:sp>
        <p:nvSpPr>
          <p:cNvPr id="4290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2985AFA-50D0-4103-A374-7F98FE577691}" type="slidenum">
              <a:rPr lang="en-US" altLang="en-US">
                <a:latin typeface="Verdana" panose="020B0604030504040204" pitchFamily="34" charset="0"/>
              </a:rPr>
              <a:pPr algn="r" eaLnBrk="1" hangingPunct="1">
                <a:spcBef>
                  <a:spcPct val="0"/>
                </a:spcBef>
              </a:pPr>
              <a:t>41</a:t>
            </a:fld>
            <a:endParaRPr lang="en-US" altLang="en-US">
              <a:latin typeface="Verdana" panose="020B0604030504040204" pitchFamily="34" charset="0"/>
            </a:endParaRPr>
          </a:p>
        </p:txBody>
      </p:sp>
    </p:spTree>
    <p:extLst>
      <p:ext uri="{BB962C8B-B14F-4D97-AF65-F5344CB8AC3E}">
        <p14:creationId xmlns:p14="http://schemas.microsoft.com/office/powerpoint/2010/main" val="1378358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1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TW transfers short-term capital gains/losses info from Form 8949s to Schedule D Lines 1 – 3</a:t>
            </a:r>
          </a:p>
          <a:p>
            <a:pPr marL="273050" lvl="1">
              <a:buFontTx/>
              <a:buChar char="•"/>
            </a:pPr>
            <a:r>
              <a:rPr lang="en-US" altLang="en-US" dirty="0" smtClean="0">
                <a:cs typeface="Arial" panose="020B0604020202020204" pitchFamily="34" charset="0"/>
              </a:rPr>
              <a:t> Line 1b - S/T totals with Box A checked in Part I on 8949</a:t>
            </a:r>
          </a:p>
          <a:p>
            <a:pPr marL="273050" lvl="1">
              <a:buFontTx/>
              <a:buChar char="•"/>
            </a:pPr>
            <a:r>
              <a:rPr lang="en-US" altLang="en-US" dirty="0" smtClean="0">
                <a:cs typeface="Arial" panose="020B0604020202020204" pitchFamily="34" charset="0"/>
              </a:rPr>
              <a:t> Line 2 - S/T totals with Box B checked in Part I on 8949</a:t>
            </a:r>
          </a:p>
          <a:p>
            <a:pPr marL="273050" lvl="1">
              <a:buFontTx/>
              <a:buChar char="•"/>
            </a:pPr>
            <a:r>
              <a:rPr lang="en-US" altLang="en-US" dirty="0" smtClean="0">
                <a:cs typeface="Arial" panose="020B0604020202020204" pitchFamily="34" charset="0"/>
              </a:rPr>
              <a:t> Line 3 - S/T totals with Box C checked in Part I on 8949</a:t>
            </a:r>
          </a:p>
          <a:p>
            <a:endParaRPr lang="en-US" altLang="en-US" dirty="0" smtClean="0">
              <a:cs typeface="Arial" panose="020B0604020202020204" pitchFamily="34" charset="0"/>
            </a:endParaRPr>
          </a:p>
        </p:txBody>
      </p:sp>
      <p:sp>
        <p:nvSpPr>
          <p:cNvPr id="4311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926A1E3-41F1-4338-AA77-5CBDE2D3EAC7}" type="datetime1">
              <a:rPr lang="en-US" smtClean="0"/>
              <a:t>11/28/2015</a:t>
            </a:fld>
            <a:endParaRPr lang="en-US" dirty="0"/>
          </a:p>
        </p:txBody>
      </p:sp>
      <p:sp>
        <p:nvSpPr>
          <p:cNvPr id="4311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C474075-040E-4FFD-973A-5BD4877071E9}" type="slidenum">
              <a:rPr lang="en-US" altLang="en-US">
                <a:latin typeface="Verdana" panose="020B0604030504040204" pitchFamily="34" charset="0"/>
              </a:rPr>
              <a:pPr algn="r" eaLnBrk="1" hangingPunct="1">
                <a:spcBef>
                  <a:spcPct val="0"/>
                </a:spcBef>
              </a:pPr>
              <a:t>42</a:t>
            </a:fld>
            <a:endParaRPr lang="en-US" altLang="en-US">
              <a:latin typeface="Verdana" panose="020B0604030504040204" pitchFamily="34" charset="0"/>
            </a:endParaRPr>
          </a:p>
        </p:txBody>
      </p:sp>
    </p:spTree>
    <p:extLst>
      <p:ext uri="{BB962C8B-B14F-4D97-AF65-F5344CB8AC3E}">
        <p14:creationId xmlns:p14="http://schemas.microsoft.com/office/powerpoint/2010/main" val="456531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3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TW transfers long-term capital gains/losses info from Form 8949s to Schedule D Lines 8 – 10</a:t>
            </a:r>
          </a:p>
          <a:p>
            <a:pPr marL="273050" lvl="1">
              <a:buFontTx/>
              <a:buChar char="•"/>
            </a:pPr>
            <a:r>
              <a:rPr lang="en-US" altLang="en-US" dirty="0" smtClean="0">
                <a:cs typeface="Arial" panose="020B0604020202020204" pitchFamily="34" charset="0"/>
              </a:rPr>
              <a:t> Line 8b – L/T totals with Box D checked in Part II on 8949</a:t>
            </a:r>
          </a:p>
          <a:p>
            <a:pPr marL="273050" lvl="1">
              <a:buFontTx/>
              <a:buChar char="•"/>
            </a:pPr>
            <a:r>
              <a:rPr lang="en-US" altLang="en-US" dirty="0" smtClean="0">
                <a:cs typeface="Arial" panose="020B0604020202020204" pitchFamily="34" charset="0"/>
              </a:rPr>
              <a:t> Line 9 - L/T totals with Box E checked in Part II on 8949</a:t>
            </a:r>
          </a:p>
          <a:p>
            <a:pPr marL="273050" lvl="1">
              <a:buFontTx/>
              <a:buChar char="•"/>
            </a:pPr>
            <a:r>
              <a:rPr lang="en-US" altLang="en-US" dirty="0" smtClean="0">
                <a:cs typeface="Arial" panose="020B0604020202020204" pitchFamily="34" charset="0"/>
              </a:rPr>
              <a:t> Line 10 - L/T totals with Box F checked in Part II on 8949</a:t>
            </a:r>
          </a:p>
          <a:p>
            <a:endParaRPr lang="en-US" altLang="en-US" dirty="0" smtClean="0">
              <a:cs typeface="Arial" panose="020B0604020202020204" pitchFamily="34" charset="0"/>
            </a:endParaRPr>
          </a:p>
          <a:p>
            <a:pPr>
              <a:buFontTx/>
              <a:buChar char="•"/>
            </a:pPr>
            <a:endParaRPr lang="en-US" altLang="en-US" dirty="0" smtClean="0">
              <a:cs typeface="Arial" panose="020B0604020202020204" pitchFamily="34" charset="0"/>
            </a:endParaRPr>
          </a:p>
        </p:txBody>
      </p:sp>
      <p:sp>
        <p:nvSpPr>
          <p:cNvPr id="4331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24A34D5A-4DD6-4E18-9509-AF95BEC8453F}" type="datetime1">
              <a:rPr lang="en-US" smtClean="0"/>
              <a:t>11/28/2015</a:t>
            </a:fld>
            <a:endParaRPr lang="en-US" dirty="0"/>
          </a:p>
        </p:txBody>
      </p:sp>
      <p:sp>
        <p:nvSpPr>
          <p:cNvPr id="4331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2F4DA7C-2438-4E71-AA47-AEA97A5B4F9A}" type="slidenum">
              <a:rPr lang="en-US" altLang="en-US">
                <a:latin typeface="Verdana" panose="020B0604030504040204" pitchFamily="34" charset="0"/>
              </a:rPr>
              <a:pPr algn="r" eaLnBrk="1" hangingPunct="1">
                <a:spcBef>
                  <a:spcPct val="0"/>
                </a:spcBef>
              </a:pPr>
              <a:t>43</a:t>
            </a:fld>
            <a:endParaRPr lang="en-US" altLang="en-US">
              <a:latin typeface="Verdana" panose="020B0604030504040204" pitchFamily="34" charset="0"/>
            </a:endParaRPr>
          </a:p>
        </p:txBody>
      </p:sp>
    </p:spTree>
    <p:extLst>
      <p:ext uri="{BB962C8B-B14F-4D97-AF65-F5344CB8AC3E}">
        <p14:creationId xmlns:p14="http://schemas.microsoft.com/office/powerpoint/2010/main" val="4129751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5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TW brings forward S/T capital loss carryover from last year’s return to Schedule D Line 6</a:t>
            </a:r>
          </a:p>
          <a:p>
            <a:pPr marL="273050" lvl="1">
              <a:buFontTx/>
              <a:buChar char="•"/>
            </a:pPr>
            <a:r>
              <a:rPr lang="en-US" altLang="en-US" dirty="0" smtClean="0">
                <a:cs typeface="Arial" panose="020B0604020202020204" pitchFamily="34" charset="0"/>
              </a:rPr>
              <a:t> If no carry-forward data from last year, obtain info from last year’s Schedule D Worksheet 2 Line 8</a:t>
            </a:r>
          </a:p>
          <a:p>
            <a:pPr marL="273050" lvl="1"/>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TW brings forward L/T capital loss carryover from last year’s return to Schedule D Line 14</a:t>
            </a:r>
          </a:p>
          <a:p>
            <a:pPr marL="273050" lvl="1">
              <a:buFontTx/>
              <a:buChar char="•"/>
            </a:pPr>
            <a:r>
              <a:rPr lang="en-US" altLang="en-US" dirty="0" smtClean="0">
                <a:cs typeface="Arial" panose="020B0604020202020204" pitchFamily="34" charset="0"/>
              </a:rPr>
              <a:t> If no carry-forward data from last year, obtain info from last year’s Schedule D Worksheet 2 Line 13</a:t>
            </a:r>
          </a:p>
          <a:p>
            <a:pPr marL="273050" lvl="1"/>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TW transfers capital gains distributions entered on Dividends Stmt from the 1099-DIV to Schedule D Line 13</a:t>
            </a:r>
          </a:p>
        </p:txBody>
      </p:sp>
      <p:sp>
        <p:nvSpPr>
          <p:cNvPr id="435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D9689AAB-A0A7-4B11-A9FB-A05C826B647C}" type="datetime1">
              <a:rPr lang="en-US" smtClean="0"/>
              <a:t>11/28/2015</a:t>
            </a:fld>
            <a:endParaRPr lang="en-US" dirty="0"/>
          </a:p>
        </p:txBody>
      </p:sp>
      <p:sp>
        <p:nvSpPr>
          <p:cNvPr id="4352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2AA5476-8A3E-4993-916F-6B3450115C1E}" type="slidenum">
              <a:rPr lang="en-US" altLang="en-US">
                <a:latin typeface="Verdana" panose="020B0604030504040204" pitchFamily="34" charset="0"/>
              </a:rPr>
              <a:pPr algn="r" eaLnBrk="1" hangingPunct="1">
                <a:spcBef>
                  <a:spcPct val="0"/>
                </a:spcBef>
              </a:pPr>
              <a:t>44</a:t>
            </a:fld>
            <a:endParaRPr lang="en-US" altLang="en-US">
              <a:latin typeface="Verdana" panose="020B0604030504040204" pitchFamily="34" charset="0"/>
            </a:endParaRPr>
          </a:p>
        </p:txBody>
      </p:sp>
    </p:spTree>
    <p:extLst>
      <p:ext uri="{BB962C8B-B14F-4D97-AF65-F5344CB8AC3E}">
        <p14:creationId xmlns:p14="http://schemas.microsoft.com/office/powerpoint/2010/main" val="902115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TW will populate summary on </a:t>
            </a:r>
            <a:r>
              <a:rPr lang="en-US" altLang="en-US" dirty="0" err="1" smtClean="0">
                <a:cs typeface="Arial" panose="020B0604020202020204" pitchFamily="34" charset="0"/>
              </a:rPr>
              <a:t>Sch</a:t>
            </a:r>
            <a:r>
              <a:rPr lang="en-US" altLang="en-US" dirty="0" smtClean="0">
                <a:cs typeface="Arial" panose="020B0604020202020204" pitchFamily="34" charset="0"/>
              </a:rPr>
              <a:t> D Part III on Page 2</a:t>
            </a:r>
          </a:p>
          <a:p>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TW will transfer Net Capital Gain/Loss to 1040 Line 13</a:t>
            </a:r>
          </a:p>
        </p:txBody>
      </p:sp>
      <p:sp>
        <p:nvSpPr>
          <p:cNvPr id="4372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A28A33D5-7732-4C5B-9E1B-A3F7CCD99BC8}" type="datetime1">
              <a:rPr lang="en-US" smtClean="0"/>
              <a:t>11/28/2015</a:t>
            </a:fld>
            <a:endParaRPr lang="en-US" dirty="0"/>
          </a:p>
        </p:txBody>
      </p:sp>
      <p:sp>
        <p:nvSpPr>
          <p:cNvPr id="43725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35972BE-696D-4BFF-AA10-D6D17DECB74F}" type="slidenum">
              <a:rPr lang="en-US" altLang="en-US">
                <a:latin typeface="Verdana" panose="020B0604030504040204" pitchFamily="34" charset="0"/>
              </a:rPr>
              <a:pPr algn="r" eaLnBrk="1" hangingPunct="1">
                <a:spcBef>
                  <a:spcPct val="0"/>
                </a:spcBef>
              </a:pPr>
              <a:t>45</a:t>
            </a:fld>
            <a:endParaRPr lang="en-US" altLang="en-US">
              <a:latin typeface="Verdana" panose="020B0604030504040204" pitchFamily="34" charset="0"/>
            </a:endParaRPr>
          </a:p>
        </p:txBody>
      </p:sp>
    </p:spTree>
    <p:extLst>
      <p:ext uri="{BB962C8B-B14F-4D97-AF65-F5344CB8AC3E}">
        <p14:creationId xmlns:p14="http://schemas.microsoft.com/office/powerpoint/2010/main" val="1502295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cs typeface="Arial" panose="020B0604020202020204" pitchFamily="34" charset="0"/>
              </a:rPr>
              <a:t> TW transfers total from Schedule D Part III to 1040 Line 13</a:t>
            </a: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7618E0D-6BF1-4E51-8717-9703E30719EA}" type="datetime1">
              <a:rPr lang="en-US" smtClean="0"/>
              <a:t>11/28/2015</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46</a:t>
            </a:fld>
            <a:endParaRPr lang="en-US" altLang="en-US">
              <a:latin typeface="Verdana" panose="020B0604030504040204" pitchFamily="34" charset="0"/>
            </a:endParaRPr>
          </a:p>
        </p:txBody>
      </p:sp>
    </p:spTree>
    <p:extLst>
      <p:ext uri="{BB962C8B-B14F-4D97-AF65-F5344CB8AC3E}">
        <p14:creationId xmlns:p14="http://schemas.microsoft.com/office/powerpoint/2010/main" val="601323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4393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C0C8B045-8A17-4193-8C33-0FA72F66598F}" type="datetime1">
              <a:rPr lang="en-US" smtClean="0"/>
              <a:t>11/28/2015</a:t>
            </a:fld>
            <a:endParaRPr lang="en-US" dirty="0"/>
          </a:p>
        </p:txBody>
      </p:sp>
      <p:sp>
        <p:nvSpPr>
          <p:cNvPr id="43930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5E0BE2-9956-4306-8BE0-9BBA80707607}" type="slidenum">
              <a:rPr lang="en-US" altLang="en-US">
                <a:latin typeface="Verdana" panose="020B0604030504040204" pitchFamily="34" charset="0"/>
              </a:rPr>
              <a:pPr algn="r" eaLnBrk="1" hangingPunct="1">
                <a:spcBef>
                  <a:spcPct val="0"/>
                </a:spcBef>
              </a:pPr>
              <a:t>47</a:t>
            </a:fld>
            <a:endParaRPr lang="en-US" altLang="en-US">
              <a:latin typeface="Verdana" panose="020B0604030504040204" pitchFamily="34" charset="0"/>
            </a:endParaRPr>
          </a:p>
        </p:txBody>
      </p:sp>
    </p:spTree>
    <p:extLst>
      <p:ext uri="{BB962C8B-B14F-4D97-AF65-F5344CB8AC3E}">
        <p14:creationId xmlns:p14="http://schemas.microsoft.com/office/powerpoint/2010/main" val="3684955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TW calculates the tax on all taxable income on Schedule D Worksheet</a:t>
            </a:r>
            <a:r>
              <a:rPr lang="en-US" altLang="en-US" baseline="0" dirty="0" smtClean="0">
                <a:cs typeface="Arial" panose="020B0604020202020204" pitchFamily="34" charset="0"/>
              </a:rPr>
              <a:t> 1 (45 total steps in this calculation)</a:t>
            </a:r>
            <a:endParaRPr lang="en-US" altLang="en-US" dirty="0" smtClean="0">
              <a:cs typeface="Arial" panose="020B0604020202020204" pitchFamily="34" charset="0"/>
            </a:endParaRP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B704E275-B6E7-48B6-8A86-B693ED9ED16E}" type="datetime1">
              <a:rPr lang="en-US" smtClean="0"/>
              <a:t>11/28/2015</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48</a:t>
            </a:fld>
            <a:endParaRPr lang="en-US" altLang="en-US">
              <a:latin typeface="Verdana" panose="020B0604030504040204" pitchFamily="34" charset="0"/>
            </a:endParaRPr>
          </a:p>
        </p:txBody>
      </p:sp>
    </p:spTree>
    <p:extLst>
      <p:ext uri="{BB962C8B-B14F-4D97-AF65-F5344CB8AC3E}">
        <p14:creationId xmlns:p14="http://schemas.microsoft.com/office/powerpoint/2010/main" val="1229544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TW transfers total from Schedule D </a:t>
            </a:r>
            <a:r>
              <a:rPr lang="en-US" altLang="en-US" dirty="0" err="1" smtClean="0">
                <a:cs typeface="Arial" panose="020B0604020202020204" pitchFamily="34" charset="0"/>
              </a:rPr>
              <a:t>Wkt</a:t>
            </a:r>
            <a:r>
              <a:rPr lang="en-US" altLang="en-US" dirty="0" smtClean="0">
                <a:cs typeface="Arial" panose="020B0604020202020204" pitchFamily="34" charset="0"/>
              </a:rPr>
              <a:t> I Line 45 to 1040 Line 44</a:t>
            </a: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E8A61120-0B6B-40E6-882D-EC4F121677FC}" type="datetime1">
              <a:rPr lang="en-US" smtClean="0"/>
              <a:t>11/28/2015</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49</a:t>
            </a:fld>
            <a:endParaRPr lang="en-US" altLang="en-US">
              <a:latin typeface="Verdana" panose="020B0604030504040204" pitchFamily="34" charset="0"/>
            </a:endParaRPr>
          </a:p>
        </p:txBody>
      </p:sp>
    </p:spTree>
    <p:extLst>
      <p:ext uri="{BB962C8B-B14F-4D97-AF65-F5344CB8AC3E}">
        <p14:creationId xmlns:p14="http://schemas.microsoft.com/office/powerpoint/2010/main" val="2082931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altLang="en-US" dirty="0" smtClean="0">
                <a:cs typeface="Arial" panose="020B0604020202020204" pitchFamily="34" charset="0"/>
              </a:rPr>
              <a:t> You are allowed to consolidate the transactions into subtotals based on the 1099 codes used on Form 8949 (i.e. –  Codes A, B, D, E).  Then you enter the subtotals on the Capital Gains Worksheet using Code M (plus other applicable codes)</a:t>
            </a:r>
          </a:p>
          <a:p>
            <a:pPr>
              <a:buFontTx/>
              <a:buChar char="•"/>
            </a:pPr>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When you consolidate transactions for Code A or D, no extra</a:t>
            </a:r>
            <a:r>
              <a:rPr lang="en-US" altLang="en-US" baseline="0" dirty="0" smtClean="0">
                <a:cs typeface="Arial" panose="020B0604020202020204" pitchFamily="34" charset="0"/>
              </a:rPr>
              <a:t> paperwork required.</a:t>
            </a:r>
          </a:p>
          <a:p>
            <a:pPr>
              <a:buFontTx/>
              <a:buChar char="•"/>
            </a:pPr>
            <a:endParaRPr lang="en-US" altLang="en-US" baseline="0" dirty="0" smtClean="0">
              <a:cs typeface="Arial" panose="020B0604020202020204" pitchFamily="34" charset="0"/>
            </a:endParaRPr>
          </a:p>
          <a:p>
            <a:pPr>
              <a:buFontTx/>
              <a:buChar char="•"/>
            </a:pPr>
            <a:r>
              <a:rPr lang="en-US" altLang="en-US" baseline="0" dirty="0" smtClean="0">
                <a:cs typeface="Arial" panose="020B0604020202020204" pitchFamily="34" charset="0"/>
              </a:rPr>
              <a:t> </a:t>
            </a:r>
            <a:r>
              <a:rPr lang="en-US" altLang="en-US" dirty="0" smtClean="0">
                <a:cs typeface="Arial" panose="020B0604020202020204" pitchFamily="34" charset="0"/>
              </a:rPr>
              <a:t>When you consolidate</a:t>
            </a:r>
            <a:r>
              <a:rPr lang="en-US" altLang="en-US" baseline="0" dirty="0" smtClean="0">
                <a:cs typeface="Arial" panose="020B0604020202020204" pitchFamily="34" charset="0"/>
              </a:rPr>
              <a:t> transactions for Code B or E</a:t>
            </a:r>
            <a:r>
              <a:rPr lang="en-US" altLang="en-US" dirty="0" smtClean="0">
                <a:cs typeface="Arial" panose="020B0604020202020204" pitchFamily="34" charset="0"/>
              </a:rPr>
              <a:t>, you must send a copy of the brokerage statement plus all 8949s to the IRS along with Form 8453.  See your ERO for help in mailing documents</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AAE0EA1-0CEB-446A-8574-77634CB3EE6D}" type="datetime1">
              <a:rPr lang="en-US" smtClean="0"/>
              <a:t>11/28/2015</a:t>
            </a:fld>
            <a:endParaRPr lang="en-US" dirty="0"/>
          </a:p>
        </p:txBody>
      </p:sp>
    </p:spTree>
    <p:extLst>
      <p:ext uri="{BB962C8B-B14F-4D97-AF65-F5344CB8AC3E}">
        <p14:creationId xmlns:p14="http://schemas.microsoft.com/office/powerpoint/2010/main" val="145070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FF29B4C1-177C-4198-9BE5-13E32632C457}" type="datetime1">
              <a:rPr lang="en-US" smtClean="0"/>
              <a:t>11/28/2015</a:t>
            </a:fld>
            <a:endParaRPr lang="en-US" dirty="0"/>
          </a:p>
        </p:txBody>
      </p:sp>
      <p:sp>
        <p:nvSpPr>
          <p:cNvPr id="36147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F426B58-4C06-4266-B8BC-378488FAB598}" type="slidenum">
              <a:rPr lang="en-US" altLang="en-US">
                <a:latin typeface="Verdana" panose="020B0604030504040204" pitchFamily="34" charset="0"/>
              </a:rPr>
              <a:pPr algn="r" eaLnBrk="1" hangingPunct="1">
                <a:spcBef>
                  <a:spcPct val="0"/>
                </a:spcBef>
              </a:pPr>
              <a:t>6</a:t>
            </a:fld>
            <a:endParaRPr lang="en-US" altLang="en-US">
              <a:latin typeface="Verdana" panose="020B0604030504040204" pitchFamily="34" charset="0"/>
            </a:endParaRPr>
          </a:p>
        </p:txBody>
      </p:sp>
    </p:spTree>
    <p:extLst>
      <p:ext uri="{BB962C8B-B14F-4D97-AF65-F5344CB8AC3E}">
        <p14:creationId xmlns:p14="http://schemas.microsoft.com/office/powerpoint/2010/main" val="1723702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defRPr/>
            </a:pPr>
            <a:r>
              <a:rPr lang="en-US" dirty="0" smtClean="0"/>
              <a:t> Pull up Schedule D Capital Gains and Losses screen </a:t>
            </a:r>
          </a:p>
          <a:p>
            <a:pPr marL="277117" lvl="1">
              <a:buFont typeface="Arial" pitchFamily="34" charset="0"/>
              <a:buChar char="•"/>
              <a:defRPr/>
            </a:pPr>
            <a:r>
              <a:rPr lang="en-US" dirty="0" smtClean="0"/>
              <a:t> Link from Line 13 on 1040 Page 1 (using arrow or F9)            OR</a:t>
            </a:r>
          </a:p>
          <a:p>
            <a:pPr marL="277117" lvl="1">
              <a:buFont typeface="Arial" pitchFamily="34" charset="0"/>
              <a:buChar char="•"/>
              <a:defRPr/>
            </a:pPr>
            <a:r>
              <a:rPr lang="en-US" dirty="0" smtClean="0"/>
              <a:t> Go directly to Schedule D by clicking on </a:t>
            </a:r>
            <a:r>
              <a:rPr lang="en-US" dirty="0" err="1" smtClean="0"/>
              <a:t>Sch</a:t>
            </a:r>
            <a:r>
              <a:rPr lang="en-US" dirty="0" smtClean="0"/>
              <a:t> D Pg</a:t>
            </a:r>
            <a:r>
              <a:rPr lang="en-US" baseline="0" dirty="0" smtClean="0"/>
              <a:t> 1 </a:t>
            </a:r>
          </a:p>
          <a:p>
            <a:pPr>
              <a:buFont typeface="Arial" pitchFamily="34" charset="0"/>
              <a:buNone/>
            </a:pPr>
            <a:endParaRPr lang="en-US" baseline="0" dirty="0" smtClean="0"/>
          </a:p>
          <a:p>
            <a:pPr>
              <a:buFont typeface="Arial" pitchFamily="34" charset="0"/>
              <a:buChar char="•"/>
            </a:pPr>
            <a:r>
              <a:rPr lang="en-US" baseline="0" dirty="0" smtClean="0"/>
              <a:t> Enter Totals of Sale Price and Cost basis on line 1a for short-term or 8a for long-term transactions that have basis reported to the IRS, have no wash sales, and have no adjustments</a:t>
            </a:r>
          </a:p>
          <a:p>
            <a:endParaRPr lang="en-US" baseline="0" dirty="0" smtClean="0"/>
          </a:p>
          <a:p>
            <a:pPr>
              <a:buFont typeface="Arial" pitchFamily="34" charset="0"/>
              <a:buChar char="•"/>
            </a:pPr>
            <a:r>
              <a:rPr lang="en-US" baseline="0" dirty="0" smtClean="0"/>
              <a:t> Transactions that do not meet the above criteria must be entered on the Capital Gains Worksheet as usual</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B414FDA5-9B9A-44ED-B07A-C697B880E5E1}" type="datetime1">
              <a:rPr lang="en-US" smtClean="0"/>
              <a:t>11/28/2015</a:t>
            </a:fld>
            <a:endParaRPr lang="en-US" dirty="0"/>
          </a:p>
        </p:txBody>
      </p:sp>
    </p:spTree>
    <p:extLst>
      <p:ext uri="{BB962C8B-B14F-4D97-AF65-F5344CB8AC3E}">
        <p14:creationId xmlns:p14="http://schemas.microsoft.com/office/powerpoint/2010/main" val="26936146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08476206-5801-489A-8BD1-A8766027D77F}" type="datetime1">
              <a:rPr lang="en-US" smtClean="0"/>
              <a:t>11/28/2015</a:t>
            </a:fld>
            <a:endParaRPr lang="en-US" dirty="0"/>
          </a:p>
        </p:txBody>
      </p:sp>
    </p:spTree>
    <p:extLst>
      <p:ext uri="{BB962C8B-B14F-4D97-AF65-F5344CB8AC3E}">
        <p14:creationId xmlns:p14="http://schemas.microsoft.com/office/powerpoint/2010/main" val="36509255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Open NJ </a:t>
            </a:r>
            <a:r>
              <a:rPr lang="en-US" dirty="0" err="1" smtClean="0"/>
              <a:t>Sch</a:t>
            </a:r>
            <a:r>
              <a:rPr lang="en-US" dirty="0" smtClean="0"/>
              <a:t> B from the NJ Tree</a:t>
            </a:r>
          </a:p>
          <a:p>
            <a:pPr>
              <a:buFont typeface="Arial" pitchFamily="34" charset="0"/>
              <a:buChar char="•"/>
            </a:pPr>
            <a:endParaRPr lang="en-US" dirty="0" smtClean="0"/>
          </a:p>
          <a:p>
            <a:pPr>
              <a:buFont typeface="Arial" pitchFamily="34" charset="0"/>
              <a:buChar char="•"/>
            </a:pPr>
            <a:r>
              <a:rPr lang="en-US" dirty="0" smtClean="0"/>
              <a:t> Link to a scratch pad from Line 3 and include a negative number for the amount of the capital gains not taxable in NJ</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1FC843D-9110-4BE8-AAA6-350477DC1E4F}" type="datetime1">
              <a:rPr lang="en-US" smtClean="0"/>
              <a:t>11/28/2015</a:t>
            </a:fld>
            <a:endParaRPr lang="en-US" dirty="0"/>
          </a:p>
        </p:txBody>
      </p:sp>
    </p:spTree>
    <p:extLst>
      <p:ext uri="{BB962C8B-B14F-4D97-AF65-F5344CB8AC3E}">
        <p14:creationId xmlns:p14="http://schemas.microsoft.com/office/powerpoint/2010/main" val="1002854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79" name="Rectangle 3"/>
          <p:cNvSpPr>
            <a:spLocks noGrp="1"/>
          </p:cNvSpPr>
          <p:nvPr>
            <p:ph type="body" idx="1"/>
          </p:nvPr>
        </p:nvSpPr>
        <p:spPr bwMode="auto"/>
        <p:txBody>
          <a:bodyPr/>
          <a:lstStyle/>
          <a:p>
            <a:pPr marL="171450" indent="-171450">
              <a:buFontTx/>
              <a:buChar char="•"/>
              <a:defRPr/>
            </a:pPr>
            <a:r>
              <a:rPr lang="en-US" dirty="0" smtClean="0"/>
              <a:t>Reverse Mortgages are non-tax event</a:t>
            </a:r>
          </a:p>
          <a:p>
            <a:pPr marL="274320" lvl="1" indent="-171450">
              <a:buFontTx/>
              <a:buChar char="•"/>
              <a:defRPr/>
            </a:pPr>
            <a:r>
              <a:rPr lang="en-US" dirty="0" smtClean="0"/>
              <a:t>Counselor does nothing</a:t>
            </a:r>
          </a:p>
          <a:p>
            <a:pPr marL="273050" lvl="1" indent="-171450">
              <a:buFontTx/>
              <a:buChar char="•"/>
              <a:defRPr/>
            </a:pPr>
            <a:r>
              <a:rPr lang="en-US" dirty="0" smtClean="0"/>
              <a:t>Related fees could impact cost basis when home is sold</a:t>
            </a:r>
          </a:p>
          <a:p>
            <a:pPr marL="171450" indent="-171450">
              <a:buFontTx/>
              <a:buChar char="•"/>
              <a:defRPr/>
            </a:pPr>
            <a:r>
              <a:rPr lang="en-US" dirty="0" smtClean="0"/>
              <a:t>If selling a non-main residence home, the loss can be considered a capital asset sale with a loss, entered on capital gain/loss transaction worksheet</a:t>
            </a:r>
          </a:p>
        </p:txBody>
      </p:sp>
      <p:sp>
        <p:nvSpPr>
          <p:cNvPr id="44339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BEE5AAD-DDA5-465C-BD19-7BC445B1FF3E}" type="slidenum">
              <a:rPr lang="en-US" altLang="en-US">
                <a:latin typeface="Verdana" panose="020B0604030504040204" pitchFamily="34" charset="0"/>
              </a:rPr>
              <a:pPr algn="r" eaLnBrk="1" hangingPunct="1">
                <a:spcBef>
                  <a:spcPct val="0"/>
                </a:spcBef>
              </a:pPr>
              <a:t>54</a:t>
            </a:fld>
            <a:endParaRPr lang="en-US" altLang="en-US">
              <a:latin typeface="Verdana" panose="020B0604030504040204" pitchFamily="34" charset="0"/>
            </a:endParaRPr>
          </a:p>
        </p:txBody>
      </p:sp>
    </p:spTree>
    <p:extLst>
      <p:ext uri="{BB962C8B-B14F-4D97-AF65-F5344CB8AC3E}">
        <p14:creationId xmlns:p14="http://schemas.microsoft.com/office/powerpoint/2010/main" val="3821485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baseline="0" dirty="0" smtClean="0">
                <a:cs typeface="Arial" panose="020B0604020202020204" pitchFamily="34" charset="0"/>
              </a:rPr>
              <a:t> </a:t>
            </a:r>
            <a:r>
              <a:rPr lang="en-US" altLang="en-US" dirty="0" smtClean="0">
                <a:cs typeface="Arial" panose="020B0604020202020204" pitchFamily="34" charset="0"/>
              </a:rPr>
              <a:t>Can only adjust basis for additions &amp; improvements that have a useful life of more than one year</a:t>
            </a:r>
          </a:p>
        </p:txBody>
      </p:sp>
      <p:sp>
        <p:nvSpPr>
          <p:cNvPr id="44544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169EC42-599D-49AF-8036-D2B8AE268A54}" type="slidenum">
              <a:rPr lang="en-US" altLang="en-US">
                <a:latin typeface="Verdana" panose="020B0604030504040204" pitchFamily="34" charset="0"/>
              </a:rPr>
              <a:pPr algn="r" eaLnBrk="1" hangingPunct="1">
                <a:spcBef>
                  <a:spcPct val="0"/>
                </a:spcBef>
              </a:pPr>
              <a:t>55</a:t>
            </a:fld>
            <a:endParaRPr lang="en-US" altLang="en-US">
              <a:latin typeface="Verdana" panose="020B0604030504040204" pitchFamily="34" charset="0"/>
            </a:endParaRPr>
          </a:p>
        </p:txBody>
      </p:sp>
    </p:spTree>
    <p:extLst>
      <p:ext uri="{BB962C8B-B14F-4D97-AF65-F5344CB8AC3E}">
        <p14:creationId xmlns:p14="http://schemas.microsoft.com/office/powerpoint/2010/main" val="23448907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7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 </a:t>
            </a:r>
          </a:p>
        </p:txBody>
      </p:sp>
      <p:sp>
        <p:nvSpPr>
          <p:cNvPr id="447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E11EB95B-AA08-4838-B07F-95271B29A227}" type="datetime1">
              <a:rPr lang="en-US" smtClean="0"/>
              <a:t>11/28/2015</a:t>
            </a:fld>
            <a:endParaRPr lang="en-US" dirty="0"/>
          </a:p>
        </p:txBody>
      </p:sp>
      <p:sp>
        <p:nvSpPr>
          <p:cNvPr id="44749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5D47F55-BFD4-45C5-BF6A-9BD11CD1C6E0}" type="slidenum">
              <a:rPr lang="en-US" altLang="en-US">
                <a:latin typeface="Verdana" panose="020B0604030504040204" pitchFamily="34" charset="0"/>
              </a:rPr>
              <a:pPr algn="r" eaLnBrk="1" hangingPunct="1">
                <a:spcBef>
                  <a:spcPct val="0"/>
                </a:spcBef>
              </a:pPr>
              <a:t>56</a:t>
            </a:fld>
            <a:endParaRPr lang="en-US" altLang="en-US">
              <a:latin typeface="Verdana" panose="020B0604030504040204" pitchFamily="34" charset="0"/>
            </a:endParaRPr>
          </a:p>
        </p:txBody>
      </p:sp>
    </p:spTree>
    <p:extLst>
      <p:ext uri="{BB962C8B-B14F-4D97-AF65-F5344CB8AC3E}">
        <p14:creationId xmlns:p14="http://schemas.microsoft.com/office/powerpoint/2010/main" val="14742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Remember:</a:t>
            </a:r>
          </a:p>
          <a:p>
            <a:pPr marL="273050" lvl="1">
              <a:buFontTx/>
              <a:buChar char="•"/>
            </a:pPr>
            <a:r>
              <a:rPr lang="en-US" altLang="en-US" dirty="0" smtClean="0">
                <a:cs typeface="Arial" panose="020B0604020202020204" pitchFamily="34" charset="0"/>
              </a:rPr>
              <a:t> Amount realized = selling price minus selling expenses</a:t>
            </a:r>
          </a:p>
          <a:p>
            <a:pPr marL="273050" lvl="1">
              <a:buFontTx/>
              <a:buChar char="•"/>
            </a:pPr>
            <a:r>
              <a:rPr lang="en-US" altLang="en-US" dirty="0" smtClean="0">
                <a:cs typeface="Arial" panose="020B0604020202020204" pitchFamily="34" charset="0"/>
              </a:rPr>
              <a:t> Adjusted basis = original cost plus/minus any changes to basis</a:t>
            </a:r>
          </a:p>
        </p:txBody>
      </p:sp>
      <p:sp>
        <p:nvSpPr>
          <p:cNvPr id="449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AAC37DED-25A4-4C78-BEAD-2A206600B2AA}" type="datetime1">
              <a:rPr lang="en-US" smtClean="0"/>
              <a:t>11/28/2015</a:t>
            </a:fld>
            <a:endParaRPr lang="en-US" dirty="0"/>
          </a:p>
        </p:txBody>
      </p:sp>
      <p:sp>
        <p:nvSpPr>
          <p:cNvPr id="44954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AC12AF-BFD9-4207-A112-0B887965ED57}" type="slidenum">
              <a:rPr lang="en-US" altLang="en-US">
                <a:latin typeface="Verdana" panose="020B0604030504040204" pitchFamily="34" charset="0"/>
              </a:rPr>
              <a:pPr algn="r" eaLnBrk="1" hangingPunct="1">
                <a:spcBef>
                  <a:spcPct val="0"/>
                </a:spcBef>
              </a:pPr>
              <a:t>57</a:t>
            </a:fld>
            <a:endParaRPr lang="en-US" altLang="en-US">
              <a:latin typeface="Verdana" panose="020B0604030504040204" pitchFamily="34" charset="0"/>
            </a:endParaRPr>
          </a:p>
        </p:txBody>
      </p:sp>
    </p:spTree>
    <p:extLst>
      <p:ext uri="{BB962C8B-B14F-4D97-AF65-F5344CB8AC3E}">
        <p14:creationId xmlns:p14="http://schemas.microsoft.com/office/powerpoint/2010/main" val="2749823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5158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B3C00C9-3A81-4A34-AA7D-42431CEA7CF2}" type="slidenum">
              <a:rPr lang="en-US" altLang="en-US">
                <a:latin typeface="Verdana" panose="020B0604030504040204" pitchFamily="34" charset="0"/>
              </a:rPr>
              <a:pPr algn="r" eaLnBrk="1" hangingPunct="1">
                <a:spcBef>
                  <a:spcPct val="0"/>
                </a:spcBef>
              </a:pPr>
              <a:t>58</a:t>
            </a:fld>
            <a:endParaRPr lang="en-US" altLang="en-US">
              <a:latin typeface="Verdana" panose="020B0604030504040204" pitchFamily="34" charset="0"/>
            </a:endParaRPr>
          </a:p>
        </p:txBody>
      </p:sp>
    </p:spTree>
    <p:extLst>
      <p:ext uri="{BB962C8B-B14F-4D97-AF65-F5344CB8AC3E}">
        <p14:creationId xmlns:p14="http://schemas.microsoft.com/office/powerpoint/2010/main" val="9826228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3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smtClean="0">
                <a:cs typeface="Arial" panose="020B0604020202020204" pitchFamily="34" charset="0"/>
              </a:rPr>
              <a:t>Exclusion can be used</a:t>
            </a:r>
            <a:r>
              <a:rPr lang="en-US" altLang="en-US" baseline="0" dirty="0" smtClean="0">
                <a:cs typeface="Arial" panose="020B0604020202020204" pitchFamily="34" charset="0"/>
              </a:rPr>
              <a:t> more than once in your life as long as it wasn’t taken in last 2 years</a:t>
            </a:r>
          </a:p>
          <a:p>
            <a:pPr marL="171450" indent="-171450">
              <a:buFont typeface="Arial" panose="020B0604020202020204" pitchFamily="34" charset="0"/>
              <a:buChar char="•"/>
            </a:pPr>
            <a:r>
              <a:rPr lang="en-US" altLang="en-US" baseline="0" dirty="0" smtClean="0">
                <a:cs typeface="Arial" panose="020B0604020202020204" pitchFamily="34" charset="0"/>
              </a:rPr>
              <a:t>Pub 523 states if home was owned jointly and one spouse dies, decedent’s basis portion of home is adjusted to Fair Market Value at time of death.  Surviving spouse’s basis remains the same.  Total basis is the sum of these two numbers</a:t>
            </a:r>
            <a:endParaRPr lang="en-US" altLang="en-US" dirty="0" smtClean="0">
              <a:cs typeface="Arial" panose="020B0604020202020204" pitchFamily="34" charset="0"/>
            </a:endParaRPr>
          </a:p>
        </p:txBody>
      </p:sp>
      <p:sp>
        <p:nvSpPr>
          <p:cNvPr id="45363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15F6722-9750-4A30-9155-A67C3D488868}" type="slidenum">
              <a:rPr lang="en-US" altLang="en-US">
                <a:latin typeface="Verdana" panose="020B0604030504040204" pitchFamily="34" charset="0"/>
              </a:rPr>
              <a:pPr algn="r" eaLnBrk="1" hangingPunct="1">
                <a:spcBef>
                  <a:spcPct val="0"/>
                </a:spcBef>
              </a:pPr>
              <a:t>59</a:t>
            </a:fld>
            <a:endParaRPr lang="en-US" altLang="en-US">
              <a:latin typeface="Verdana" panose="020B0604030504040204" pitchFamily="34" charset="0"/>
            </a:endParaRPr>
          </a:p>
        </p:txBody>
      </p:sp>
    </p:spTree>
    <p:extLst>
      <p:ext uri="{BB962C8B-B14F-4D97-AF65-F5344CB8AC3E}">
        <p14:creationId xmlns:p14="http://schemas.microsoft.com/office/powerpoint/2010/main" val="34162699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
        <p:nvSpPr>
          <p:cNvPr id="4556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smtClean="0"/>
              <a:t>Notes/Handouts</a:t>
            </a:r>
          </a:p>
        </p:txBody>
      </p:sp>
      <p:sp>
        <p:nvSpPr>
          <p:cNvPr id="655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EB62389-6D66-4D57-AE35-1540A860E51F}" type="datetime1">
              <a:rPr lang="en-US" smtClean="0">
                <a:ea typeface="ＭＳ Ｐゴシック" charset="-128"/>
              </a:rPr>
              <a:t>11/28/2015</a:t>
            </a:fld>
            <a:endParaRPr lang="en-US" dirty="0" smtClean="0">
              <a:ea typeface="ＭＳ Ｐゴシック" charset="-128"/>
            </a:endParaRPr>
          </a:p>
        </p:txBody>
      </p:sp>
      <p:sp>
        <p:nvSpPr>
          <p:cNvPr id="45568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E478BE8-8D52-4F19-9073-C2C81C957F06}" type="slidenum">
              <a:rPr lang="en-US" altLang="en-US">
                <a:latin typeface="Verdana" panose="020B0604030504040204" pitchFamily="34" charset="0"/>
              </a:rPr>
              <a:pPr algn="r" eaLnBrk="1" hangingPunct="1">
                <a:spcBef>
                  <a:spcPct val="0"/>
                </a:spcBef>
              </a:pPr>
              <a:t>60</a:t>
            </a:fld>
            <a:endParaRPr lang="en-US" altLang="en-US">
              <a:latin typeface="Verdana" panose="020B0604030504040204" pitchFamily="34" charset="0"/>
            </a:endParaRPr>
          </a:p>
        </p:txBody>
      </p:sp>
    </p:spTree>
    <p:extLst>
      <p:ext uri="{BB962C8B-B14F-4D97-AF65-F5344CB8AC3E}">
        <p14:creationId xmlns:p14="http://schemas.microsoft.com/office/powerpoint/2010/main" val="144779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Char char="•"/>
            </a:pPr>
            <a:r>
              <a:rPr lang="en-US" sz="1200" u="none" strike="noStrike" kern="1200" dirty="0" smtClean="0">
                <a:solidFill>
                  <a:schemeClr val="tx1"/>
                </a:solidFill>
                <a:effectLst/>
                <a:latin typeface="+mn-lt"/>
                <a:ea typeface="+mn-ea"/>
                <a:cs typeface="Arial" charset="0"/>
              </a:rPr>
              <a:t> “Covered” securities were developed to standardize the regulations and </a:t>
            </a:r>
            <a:r>
              <a:rPr lang="en-US" sz="1200" u="none" strike="noStrike" kern="1200" dirty="0" smtClean="0">
                <a:solidFill>
                  <a:schemeClr val="tx1"/>
                </a:solidFill>
                <a:effectLst/>
                <a:latin typeface="+mn-lt"/>
                <a:ea typeface="+mn-ea"/>
                <a:cs typeface="Arial" charset="0"/>
                <a:hlinkClick r:id="rId3"/>
              </a:rPr>
              <a:t>filings</a:t>
            </a:r>
            <a:r>
              <a:rPr lang="en-US" sz="1200" u="none" strike="noStrike" kern="1200" dirty="0" smtClean="0">
                <a:solidFill>
                  <a:schemeClr val="tx1"/>
                </a:solidFill>
                <a:effectLst/>
                <a:latin typeface="+mn-lt"/>
                <a:ea typeface="+mn-ea"/>
                <a:cs typeface="Arial" charset="0"/>
              </a:rPr>
              <a:t> of securities in the United States</a:t>
            </a:r>
          </a:p>
          <a:p>
            <a:pPr marL="0" indent="0">
              <a:buFont typeface="Arial" panose="020B0604020202020204" pitchFamily="34" charset="0"/>
              <a:buChar char="•"/>
            </a:pPr>
            <a:r>
              <a:rPr lang="en-US" altLang="en-US" dirty="0" smtClean="0">
                <a:cs typeface="Arial" panose="020B0604020202020204" pitchFamily="34" charset="0"/>
              </a:rPr>
              <a:t> Financial</a:t>
            </a:r>
            <a:r>
              <a:rPr lang="en-US" altLang="en-US" baseline="0" dirty="0" smtClean="0">
                <a:cs typeface="Arial" panose="020B0604020202020204" pitchFamily="34" charset="0"/>
              </a:rPr>
              <a:t> institutions must provide cost basis for </a:t>
            </a:r>
            <a:r>
              <a:rPr lang="en-US" altLang="en-US" dirty="0" smtClean="0">
                <a:cs typeface="Arial" panose="020B0604020202020204" pitchFamily="34" charset="0"/>
              </a:rPr>
              <a:t>“Covered” Securities</a:t>
            </a:r>
          </a:p>
        </p:txBody>
      </p:sp>
      <p:sp>
        <p:nvSpPr>
          <p:cNvPr id="3635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FA250BD1-7226-4389-8098-E7DED591C8F2}" type="datetime1">
              <a:rPr lang="en-US" smtClean="0"/>
              <a:t>11/28/2015</a:t>
            </a:fld>
            <a:endParaRPr lang="en-US" dirty="0"/>
          </a:p>
        </p:txBody>
      </p:sp>
      <p:sp>
        <p:nvSpPr>
          <p:cNvPr id="36352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1E94F88-B8C6-4C76-8886-2E063CD3A908}" type="slidenum">
              <a:rPr lang="en-US" altLang="en-US">
                <a:latin typeface="Verdana" panose="020B0604030504040204" pitchFamily="34" charset="0"/>
              </a:rPr>
              <a:pPr algn="r" eaLnBrk="1" hangingPunct="1">
                <a:spcBef>
                  <a:spcPct val="0"/>
                </a:spcBef>
              </a:pPr>
              <a:t>7</a:t>
            </a:fld>
            <a:endParaRPr lang="en-US" altLang="en-US">
              <a:latin typeface="Verdana" panose="020B0604030504040204" pitchFamily="34" charset="0"/>
            </a:endParaRPr>
          </a:p>
        </p:txBody>
      </p:sp>
    </p:spTree>
    <p:extLst>
      <p:ext uri="{BB962C8B-B14F-4D97-AF65-F5344CB8AC3E}">
        <p14:creationId xmlns:p14="http://schemas.microsoft.com/office/powerpoint/2010/main" val="10993528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Notes Placeholder 2"/>
          <p:cNvSpPr>
            <a:spLocks noGrp="1"/>
          </p:cNvSpPr>
          <p:nvPr>
            <p:ph type="body" idx="1"/>
          </p:nvPr>
        </p:nvSpPr>
        <p:spPr bwMode="auto">
          <a:extLst/>
        </p:spPr>
        <p:txBody>
          <a:bodyPr/>
          <a:lstStyle/>
          <a:p>
            <a:pPr>
              <a:buFontTx/>
              <a:buChar char="•"/>
              <a:defRPr/>
            </a:pPr>
            <a:r>
              <a:rPr lang="en-US" altLang="en-US" dirty="0" smtClean="0"/>
              <a:t> To report a capital gain on sale of home:</a:t>
            </a:r>
          </a:p>
          <a:p>
            <a:pPr marL="273050" lvl="1">
              <a:buFontTx/>
              <a:buChar char="•"/>
              <a:defRPr/>
            </a:pPr>
            <a:r>
              <a:rPr lang="en-US" altLang="en-US" dirty="0" smtClean="0"/>
              <a:t> 1099 column – Enter C (no 1099-B issued)</a:t>
            </a:r>
          </a:p>
          <a:p>
            <a:pPr marL="273050" lvl="1">
              <a:buFontTx/>
              <a:buChar char="•"/>
              <a:defRPr/>
            </a:pPr>
            <a:r>
              <a:rPr lang="en-US" altLang="en-US" dirty="0" smtClean="0"/>
              <a:t> Code column – Enter Code H </a:t>
            </a:r>
          </a:p>
          <a:p>
            <a:pPr marL="273050" lvl="1">
              <a:buFontTx/>
              <a:buChar char="•"/>
              <a:defRPr/>
            </a:pPr>
            <a:r>
              <a:rPr lang="en-US" altLang="en-US" dirty="0" smtClean="0"/>
              <a:t> Adjustments to Gain or Loss column – Enter amount of gain that can be excluded (up to $250,000 single, $500,000 joint)</a:t>
            </a:r>
          </a:p>
          <a:p>
            <a:pPr marL="547688" lvl="2">
              <a:buFontTx/>
              <a:buChar char="•"/>
              <a:defRPr/>
            </a:pPr>
            <a:r>
              <a:rPr lang="en-US" altLang="en-US" dirty="0" smtClean="0"/>
              <a:t> Enter as a negative amount to reduce gain </a:t>
            </a:r>
          </a:p>
          <a:p>
            <a:pPr marL="547688" lvl="2">
              <a:buFontTx/>
              <a:buChar char="•"/>
              <a:defRPr/>
            </a:pPr>
            <a:endParaRPr lang="en-US" altLang="en-US" dirty="0" smtClean="0"/>
          </a:p>
          <a:p>
            <a:pPr indent="-182880">
              <a:buFontTx/>
              <a:buChar char="•"/>
              <a:defRPr/>
            </a:pPr>
            <a:r>
              <a:rPr lang="en-US" altLang="en-US" dirty="0" smtClean="0"/>
              <a:t>When entering sales price and cost basis on sale of main home, make sure:</a:t>
            </a:r>
          </a:p>
          <a:p>
            <a:pPr marL="457200" lvl="1" indent="-182880">
              <a:buFontTx/>
              <a:buChar char="•"/>
              <a:defRPr/>
            </a:pPr>
            <a:r>
              <a:rPr lang="en-US" altLang="en-US" dirty="0" smtClean="0"/>
              <a:t>Selling price is adjusted by selling expenses/commission</a:t>
            </a:r>
          </a:p>
          <a:p>
            <a:pPr marL="457200" lvl="1" indent="-182880">
              <a:buFontTx/>
              <a:buChar char="•"/>
              <a:defRPr/>
            </a:pPr>
            <a:r>
              <a:rPr lang="en-US" altLang="en-US" dirty="0" smtClean="0"/>
              <a:t>Cost basis is adjusted by home improvements</a:t>
            </a:r>
          </a:p>
          <a:p>
            <a:pPr marL="90488" lvl="1">
              <a:defRPr/>
            </a:pPr>
            <a:r>
              <a:rPr lang="en-US" altLang="en-US" dirty="0" smtClean="0"/>
              <a:t>Note: Sale of a second house is a regular sale and home gain exclusion does not apply</a:t>
            </a:r>
          </a:p>
        </p:txBody>
      </p:sp>
      <p:sp>
        <p:nvSpPr>
          <p:cNvPr id="457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57C30556-9E11-4AE3-A012-52962EF0C9BB}" type="datetime1">
              <a:rPr lang="en-US" smtClean="0"/>
              <a:t>11/28/2015</a:t>
            </a:fld>
            <a:endParaRPr lang="en-US" dirty="0"/>
          </a:p>
        </p:txBody>
      </p:sp>
      <p:sp>
        <p:nvSpPr>
          <p:cNvPr id="457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BF8EF4-A188-49CC-AC2C-663844663644}" type="slidenum">
              <a:rPr lang="en-US" altLang="en-US">
                <a:latin typeface="Verdana" panose="020B0604030504040204" pitchFamily="34" charset="0"/>
              </a:rPr>
              <a:pPr algn="r" eaLnBrk="1" hangingPunct="1">
                <a:spcBef>
                  <a:spcPct val="0"/>
                </a:spcBef>
              </a:pPr>
              <a:t>61</a:t>
            </a:fld>
            <a:endParaRPr lang="en-US" altLang="en-US">
              <a:latin typeface="Verdana" panose="020B0604030504040204" pitchFamily="34" charset="0"/>
            </a:endParaRPr>
          </a:p>
        </p:txBody>
      </p:sp>
    </p:spTree>
    <p:extLst>
      <p:ext uri="{BB962C8B-B14F-4D97-AF65-F5344CB8AC3E}">
        <p14:creationId xmlns:p14="http://schemas.microsoft.com/office/powerpoint/2010/main" val="436132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5978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C475F01-61A2-440A-84A1-1DADA4371D2B}" type="slidenum">
              <a:rPr lang="en-US" altLang="en-US">
                <a:latin typeface="Verdana" panose="020B0604030504040204" pitchFamily="34" charset="0"/>
              </a:rPr>
              <a:pPr algn="r" eaLnBrk="1" hangingPunct="1">
                <a:spcBef>
                  <a:spcPct val="0"/>
                </a:spcBef>
              </a:pPr>
              <a:t>62</a:t>
            </a:fld>
            <a:endParaRPr lang="en-US" altLang="en-US">
              <a:latin typeface="Verdana" panose="020B0604030504040204" pitchFamily="34" charset="0"/>
            </a:endParaRPr>
          </a:p>
        </p:txBody>
      </p:sp>
    </p:spTree>
    <p:extLst>
      <p:ext uri="{BB962C8B-B14F-4D97-AF65-F5344CB8AC3E}">
        <p14:creationId xmlns:p14="http://schemas.microsoft.com/office/powerpoint/2010/main" val="37194988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cs typeface="Arial" panose="020B0604020202020204" pitchFamily="34" charset="0"/>
            </a:endParaRPr>
          </a:p>
        </p:txBody>
      </p:sp>
      <p:sp>
        <p:nvSpPr>
          <p:cNvPr id="46182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B480FAB-A9DF-49ED-96E7-144F7CED1CCE}" type="slidenum">
              <a:rPr lang="en-US" altLang="en-US">
                <a:latin typeface="Verdana" panose="020B0604030504040204" pitchFamily="34" charset="0"/>
              </a:rPr>
              <a:pPr algn="r" eaLnBrk="1" hangingPunct="1">
                <a:spcBef>
                  <a:spcPct val="0"/>
                </a:spcBef>
              </a:pPr>
              <a:t>63</a:t>
            </a:fld>
            <a:endParaRPr lang="en-US" altLang="en-US">
              <a:latin typeface="Verdana" panose="020B0604030504040204" pitchFamily="34" charset="0"/>
            </a:endParaRPr>
          </a:p>
        </p:txBody>
      </p:sp>
    </p:spTree>
    <p:extLst>
      <p:ext uri="{BB962C8B-B14F-4D97-AF65-F5344CB8AC3E}">
        <p14:creationId xmlns:p14="http://schemas.microsoft.com/office/powerpoint/2010/main" val="3564219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0E8C707A-FE19-4CB3-A6E8-2343ED918DB1}" type="datetime1">
              <a:rPr lang="en-US" smtClean="0"/>
              <a:t>11/28/2015</a:t>
            </a:fld>
            <a:endParaRPr lang="en-US" dirty="0"/>
          </a:p>
        </p:txBody>
      </p:sp>
    </p:spTree>
    <p:extLst>
      <p:ext uri="{BB962C8B-B14F-4D97-AF65-F5344CB8AC3E}">
        <p14:creationId xmlns:p14="http://schemas.microsoft.com/office/powerpoint/2010/main" val="32992116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3" tIns="46186" rIns="92373" bIns="46186"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AE74AB5-2465-456A-B2D7-B0195F84C198}" type="slidenum">
              <a:rPr lang="en-US" altLang="en-US"/>
              <a:pPr algn="r" eaLnBrk="1" hangingPunct="1">
                <a:spcBef>
                  <a:spcPct val="0"/>
                </a:spcBef>
              </a:pPr>
              <a:t>65</a:t>
            </a:fld>
            <a:endParaRPr lang="en-US" altLang="en-US"/>
          </a:p>
        </p:txBody>
      </p:sp>
      <p:sp>
        <p:nvSpPr>
          <p:cNvPr id="463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Tree>
    <p:extLst>
      <p:ext uri="{BB962C8B-B14F-4D97-AF65-F5344CB8AC3E}">
        <p14:creationId xmlns:p14="http://schemas.microsoft.com/office/powerpoint/2010/main" val="4110490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6592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C7BD8B-F335-479B-8A66-E70DBE3E6966}" type="slidenum">
              <a:rPr lang="en-US" altLang="en-US">
                <a:latin typeface="Verdana" panose="020B0604030504040204" pitchFamily="34" charset="0"/>
              </a:rPr>
              <a:pPr algn="r" eaLnBrk="1" hangingPunct="1">
                <a:spcBef>
                  <a:spcPct val="0"/>
                </a:spcBef>
              </a:pPr>
              <a:t>66</a:t>
            </a:fld>
            <a:endParaRPr lang="en-US" altLang="en-US">
              <a:latin typeface="Verdana" panose="020B0604030504040204" pitchFamily="34" charset="0"/>
            </a:endParaRPr>
          </a:p>
        </p:txBody>
      </p:sp>
    </p:spTree>
    <p:extLst>
      <p:ext uri="{BB962C8B-B14F-4D97-AF65-F5344CB8AC3E}">
        <p14:creationId xmlns:p14="http://schemas.microsoft.com/office/powerpoint/2010/main" val="363335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Char char="•"/>
            </a:pPr>
            <a:r>
              <a:rPr lang="en-US" altLang="en-US" dirty="0" smtClean="0">
                <a:cs typeface="Arial" panose="020B0604020202020204" pitchFamily="34" charset="0"/>
              </a:rPr>
              <a:t> Inherited capital gains are always considered long-term gains</a:t>
            </a:r>
          </a:p>
          <a:p>
            <a:pPr marL="0" lvl="1" indent="-171450">
              <a:buFontTx/>
              <a:buChar char="•"/>
            </a:pPr>
            <a:endParaRPr lang="en-US" altLang="en-US" dirty="0" smtClean="0">
              <a:cs typeface="Arial" panose="020B0604020202020204" pitchFamily="34" charset="0"/>
            </a:endParaRPr>
          </a:p>
          <a:p>
            <a:pPr marL="0" lvl="1" indent="0">
              <a:buFontTx/>
              <a:buChar char="•"/>
            </a:pPr>
            <a:r>
              <a:rPr lang="en-US" altLang="en-US" dirty="0" smtClean="0">
                <a:cs typeface="Arial" panose="020B0604020202020204" pitchFamily="34" charset="0"/>
              </a:rPr>
              <a:t> Law was changed for assets inherited in 2010 and then changed back in 2011.  That is why assets inherited in 2010 are Out of Scope unless the cost is specifically supplied by executor of estate</a:t>
            </a:r>
          </a:p>
        </p:txBody>
      </p:sp>
      <p:sp>
        <p:nvSpPr>
          <p:cNvPr id="3655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F76C0D17-C499-4A75-B324-EB344B49C5AC}" type="datetime1">
              <a:rPr lang="en-US" smtClean="0"/>
              <a:t>11/28/2015</a:t>
            </a:fld>
            <a:endParaRPr lang="en-US" dirty="0"/>
          </a:p>
        </p:txBody>
      </p:sp>
      <p:sp>
        <p:nvSpPr>
          <p:cNvPr id="3655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0FEF69A-F32E-4C09-9E2B-38E2D4CA5CF9}" type="slidenum">
              <a:rPr lang="en-US" altLang="en-US">
                <a:latin typeface="Verdana" panose="020B0604030504040204" pitchFamily="34" charset="0"/>
              </a:rPr>
              <a:pPr algn="r" eaLnBrk="1" hangingPunct="1">
                <a:spcBef>
                  <a:spcPct val="0"/>
                </a:spcBef>
              </a:pPr>
              <a:t>8</a:t>
            </a:fld>
            <a:endParaRPr lang="en-US" altLang="en-US">
              <a:latin typeface="Verdana" panose="020B0604030504040204" pitchFamily="34" charset="0"/>
            </a:endParaRPr>
          </a:p>
        </p:txBody>
      </p:sp>
    </p:spTree>
    <p:extLst>
      <p:ext uri="{BB962C8B-B14F-4D97-AF65-F5344CB8AC3E}">
        <p14:creationId xmlns:p14="http://schemas.microsoft.com/office/powerpoint/2010/main" val="364402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
        <p:nvSpPr>
          <p:cNvPr id="3676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smtClean="0"/>
              <a:t>Notes/Handouts</a:t>
            </a:r>
          </a:p>
        </p:txBody>
      </p:sp>
      <p:sp>
        <p:nvSpPr>
          <p:cNvPr id="4403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CEC58CD-689A-4197-9809-50746A7CCA72}" type="datetime1">
              <a:rPr lang="en-US" smtClean="0">
                <a:ea typeface="ＭＳ Ｐゴシック" charset="-128"/>
              </a:rPr>
              <a:t>11/28/2015</a:t>
            </a:fld>
            <a:endParaRPr lang="en-US" dirty="0" smtClean="0">
              <a:ea typeface="ＭＳ Ｐゴシック" charset="-128"/>
            </a:endParaRPr>
          </a:p>
        </p:txBody>
      </p:sp>
      <p:sp>
        <p:nvSpPr>
          <p:cNvPr id="3676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D8939D4-EA6F-44FC-B266-905FB6EF3E43}" type="slidenum">
              <a:rPr lang="en-US" altLang="en-US">
                <a:latin typeface="Verdana" panose="020B0604030504040204" pitchFamily="34" charset="0"/>
              </a:rPr>
              <a:pPr algn="r" eaLnBrk="1" hangingPunct="1">
                <a:spcBef>
                  <a:spcPct val="0"/>
                </a:spcBef>
              </a:pPr>
              <a:t>9</a:t>
            </a:fld>
            <a:endParaRPr lang="en-US" altLang="en-US">
              <a:latin typeface="Verdana" panose="020B0604030504040204" pitchFamily="34" charset="0"/>
            </a:endParaRPr>
          </a:p>
        </p:txBody>
      </p:sp>
    </p:spTree>
    <p:extLst>
      <p:ext uri="{BB962C8B-B14F-4D97-AF65-F5344CB8AC3E}">
        <p14:creationId xmlns:p14="http://schemas.microsoft.com/office/powerpoint/2010/main" val="157351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3696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966C261F-A9A6-4A8B-8AB8-91A79A1EA205}" type="datetime1">
              <a:rPr lang="en-US" smtClean="0"/>
              <a:t>11/28/2015</a:t>
            </a:fld>
            <a:endParaRPr lang="en-US" dirty="0"/>
          </a:p>
        </p:txBody>
      </p:sp>
      <p:sp>
        <p:nvSpPr>
          <p:cNvPr id="36967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5B59D7E-C013-4141-99DE-3C3139B4B75B}" type="slidenum">
              <a:rPr lang="en-US" altLang="en-US">
                <a:latin typeface="Verdana" panose="020B0604030504040204" pitchFamily="34" charset="0"/>
              </a:rPr>
              <a:pPr algn="r" eaLnBrk="1" hangingPunct="1">
                <a:spcBef>
                  <a:spcPct val="0"/>
                </a:spcBef>
              </a:pPr>
              <a:t>10</a:t>
            </a:fld>
            <a:endParaRPr lang="en-US" altLang="en-US">
              <a:latin typeface="Verdana" panose="020B0604030504040204" pitchFamily="34" charset="0"/>
            </a:endParaRPr>
          </a:p>
        </p:txBody>
      </p:sp>
    </p:spTree>
    <p:extLst>
      <p:ext uri="{BB962C8B-B14F-4D97-AF65-F5344CB8AC3E}">
        <p14:creationId xmlns:p14="http://schemas.microsoft.com/office/powerpoint/2010/main" val="216465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smtClean="0"/>
              <a:t>Click to edit Master title style</a:t>
            </a:r>
            <a:endParaRPr lang="en-US"/>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3" name="Rectangle 9"/>
          <p:cNvSpPr>
            <a:spLocks noGrp="1" noChangeArrowheads="1"/>
          </p:cNvSpPr>
          <p:nvPr>
            <p:ph type="dt" sz="half" idx="10"/>
          </p:nvPr>
        </p:nvSpPr>
        <p:spPr>
          <a:xfrm>
            <a:off x="457200" y="6400800"/>
            <a:ext cx="1984375" cy="301625"/>
          </a:xfrm>
        </p:spPr>
        <p:txBody>
          <a:bodyPr/>
          <a:lstStyle>
            <a:lvl1pPr>
              <a:defRPr/>
            </a:lvl1pPr>
          </a:lstStyle>
          <a:p>
            <a:pPr>
              <a:defRPr/>
            </a:pPr>
            <a:r>
              <a:rPr lang="en-US" smtClean="0"/>
              <a:t>11-23-2015</a:t>
            </a:r>
            <a:endParaRPr lang="en-US"/>
          </a:p>
        </p:txBody>
      </p:sp>
      <p:sp>
        <p:nvSpPr>
          <p:cNvPr id="15" name="Rectangle 11"/>
          <p:cNvSpPr>
            <a:spLocks noGrp="1" noChangeArrowheads="1"/>
          </p:cNvSpPr>
          <p:nvPr>
            <p:ph type="sldNum" sz="quarter" idx="12"/>
          </p:nvPr>
        </p:nvSpPr>
        <p:spPr>
          <a:xfrm>
            <a:off x="6781800" y="6400800"/>
            <a:ext cx="1901825" cy="301625"/>
          </a:xfrm>
        </p:spPr>
        <p:txBody>
          <a:bodyPr/>
          <a:lstStyle>
            <a:lvl1pPr>
              <a:defRPr smtClean="0"/>
            </a:lvl1pPr>
          </a:lstStyle>
          <a:p>
            <a:pPr>
              <a:defRPr/>
            </a:pPr>
            <a:fld id="{0727517F-B0C9-4C90-880D-F755826661DE}" type="slidenum">
              <a:rPr lang="en-US" altLang="en-US"/>
              <a:pPr>
                <a:defRPr/>
              </a:pPr>
              <a:t>‹#›</a:t>
            </a:fld>
            <a:endParaRPr lang="en-US" altLang="en-US"/>
          </a:p>
        </p:txBody>
      </p:sp>
      <p:sp>
        <p:nvSpPr>
          <p:cNvPr id="1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357034987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11-23-2015</a:t>
            </a: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189126982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11-23-2015</a:t>
            </a: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F090375F-B8A6-4F0B-AF0F-67C01E428B6A}"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120685668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11-23-2015</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224118090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smtClean="0"/>
              <a:t>11-23-2015</a:t>
            </a:r>
            <a:endParaRPr lang="en-US"/>
          </a:p>
        </p:txBody>
      </p:sp>
      <p:sp>
        <p:nvSpPr>
          <p:cNvPr id="8" name="Rectangle 11"/>
          <p:cNvSpPr>
            <a:spLocks noGrp="1" noChangeArrowheads="1"/>
          </p:cNvSpPr>
          <p:nvPr>
            <p:ph type="sldNum" sz="quarter" idx="11"/>
          </p:nvPr>
        </p:nvSpPr>
        <p:spPr>
          <a:ln/>
        </p:spPr>
        <p:txBody>
          <a:bodyPr/>
          <a:lstStyle>
            <a:lvl1pPr>
              <a:defRPr/>
            </a:lvl1pPr>
          </a:lstStyle>
          <a:p>
            <a:pPr>
              <a:defRPr/>
            </a:pPr>
            <a:fld id="{A38D6082-F22A-4734-8099-26DC72D35DD8}" type="slidenum">
              <a:rPr lang="en-US" altLang="en-US"/>
              <a:pPr>
                <a:defRPr/>
              </a:pPr>
              <a:t>‹#›</a:t>
            </a:fld>
            <a:endParaRPr lang="en-US" altLang="en-US"/>
          </a:p>
        </p:txBody>
      </p:sp>
      <p:sp>
        <p:nvSpPr>
          <p:cNvPr id="10" name="Footer Placeholder 1"/>
          <p:cNvSpPr>
            <a:spLocks noGrp="1"/>
          </p:cNvSpPr>
          <p:nvPr>
            <p:ph type="ftr" sz="quarter" idx="12"/>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187923181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11-23-2015</a:t>
            </a: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55728B97-D0F9-43B3-BCA0-A49776DBC85D}" type="slidenum">
              <a:rPr lang="en-US" altLang="en-US"/>
              <a:pPr>
                <a:defRPr/>
              </a:pPr>
              <a:t>‹#›</a:t>
            </a:fld>
            <a:endParaRPr lang="en-US" altLang="en-US"/>
          </a:p>
        </p:txBody>
      </p:sp>
      <p:sp>
        <p:nvSpPr>
          <p:cNvPr id="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391477953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11-23-2015</a:t>
            </a:r>
            <a:endParaRPr lang="en-US"/>
          </a:p>
        </p:txBody>
      </p:sp>
      <p:sp>
        <p:nvSpPr>
          <p:cNvPr id="3" name="Rectangle 11"/>
          <p:cNvSpPr>
            <a:spLocks noGrp="1" noChangeArrowheads="1"/>
          </p:cNvSpPr>
          <p:nvPr>
            <p:ph type="sldNum" sz="quarter" idx="11"/>
          </p:nvPr>
        </p:nvSpPr>
        <p:spPr>
          <a:ln/>
        </p:spPr>
        <p:txBody>
          <a:bodyPr/>
          <a:lstStyle>
            <a:lvl1pPr>
              <a:defRPr/>
            </a:lvl1pPr>
          </a:lstStyle>
          <a:p>
            <a:pPr>
              <a:defRPr/>
            </a:pPr>
            <a:fld id="{35EE5FE8-0449-4FAB-9024-CDB22BDA78C5}" type="slidenum">
              <a:rPr lang="en-US" altLang="en-US"/>
              <a:pPr>
                <a:defRPr/>
              </a:pPr>
              <a:t>‹#›</a:t>
            </a:fld>
            <a:endParaRPr lang="en-US" altLang="en-US"/>
          </a:p>
        </p:txBody>
      </p:sp>
      <p:sp>
        <p:nvSpPr>
          <p:cNvPr id="5"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318080750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11-23-2015</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81B633AC-A754-4F92-AB1E-2CFB9C6A74F6}"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177046205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11-23-2015</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4B166F7D-5E7B-4F84-9233-B1E5EC7A2025}"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extLst>
      <p:ext uri="{BB962C8B-B14F-4D97-AF65-F5344CB8AC3E}">
        <p14:creationId xmlns:p14="http://schemas.microsoft.com/office/powerpoint/2010/main" val="91692472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smtClean="0"/>
              <a:t>Click to edit Master title style</a:t>
            </a:r>
            <a:endParaRPr lang="en-US" altLang="en-US" dirty="0" smtClean="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8057" name="Rectangle 9"/>
          <p:cNvSpPr>
            <a:spLocks noGrp="1" noChangeArrowheads="1"/>
          </p:cNvSpPr>
          <p:nvPr>
            <p:ph type="dt" sz="half" idx="2"/>
          </p:nvPr>
        </p:nvSpPr>
        <p:spPr bwMode="auto">
          <a:xfrm>
            <a:off x="457200" y="6400800"/>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mn-lt"/>
                <a:cs typeface="Arial" charset="0"/>
              </a:defRPr>
            </a:lvl1pPr>
          </a:lstStyle>
          <a:p>
            <a:pPr>
              <a:defRPr/>
            </a:pPr>
            <a:r>
              <a:rPr lang="en-US" smtClean="0"/>
              <a:t>11-23-2015</a:t>
            </a:r>
            <a:endParaRPr lang="en-US"/>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atin typeface="+mn-lt"/>
                <a:cs typeface="Arial" panose="020B0604020202020204" pitchFamily="34" charset="0"/>
              </a:defRPr>
            </a:lvl1pPr>
          </a:lstStyle>
          <a:p>
            <a:pPr>
              <a:defRPr/>
            </a:pPr>
            <a:fld id="{7DBD8DE5-9380-4B70-8F1A-AEF6BC3E3575}" type="slidenum">
              <a:rPr lang="en-US" altLang="en-US" smtClean="0"/>
              <a:pPr>
                <a:defRPr/>
              </a:pPr>
              <a:t>‹#›</a:t>
            </a:fld>
            <a:endParaRPr lang="en-US" alt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TAX TY2014 v2</a:t>
            </a:r>
            <a:endParaRPr lang="en-US"/>
          </a:p>
        </p:txBody>
      </p:sp>
    </p:spTree>
  </p:cSld>
  <p:clrMap bg1="lt1" tx1="dk1" bg2="lt2" tx2="dk2" accent1="accent1" accent2="accent2" accent3="accent3" accent4="accent4" accent5="accent5" accent6="accent6" hlink="hlink" folHlink="folHlink"/>
  <p:sldLayoutIdLst>
    <p:sldLayoutId id="2147485995"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Lst>
  <p:transition/>
  <p:timing>
    <p:tnLst>
      <p:par>
        <p:cTn id="1" dur="indefinite" restart="never" nodeType="tmRoot"/>
      </p:par>
    </p:tnLst>
  </p:timing>
  <p:hf hdr="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p:txBody>
          <a:bodyPr/>
          <a:lstStyle/>
          <a:p>
            <a:r>
              <a:rPr lang="en-US" altLang="en-US" smtClean="0"/>
              <a:t>Capital Gains &amp; Losses </a:t>
            </a:r>
            <a:br>
              <a:rPr lang="en-US" altLang="en-US" smtClean="0"/>
            </a:br>
            <a:r>
              <a:rPr lang="en-US" altLang="en-US" smtClean="0"/>
              <a:t>(Including Sale of Home)</a:t>
            </a:r>
          </a:p>
        </p:txBody>
      </p:sp>
      <p:sp>
        <p:nvSpPr>
          <p:cNvPr id="352259" name="Rectangle 3"/>
          <p:cNvSpPr>
            <a:spLocks noGrp="1" noChangeArrowheads="1"/>
          </p:cNvSpPr>
          <p:nvPr>
            <p:ph type="subTitle" idx="1"/>
          </p:nvPr>
        </p:nvSpPr>
        <p:spPr/>
        <p:txBody>
          <a:bodyPr>
            <a:normAutofit fontScale="92500" lnSpcReduction="20000"/>
          </a:bodyPr>
          <a:lstStyle/>
          <a:p>
            <a:r>
              <a:rPr lang="en-US" altLang="en-US" dirty="0" smtClean="0"/>
              <a:t>Pub 17 Chapters 13-16</a:t>
            </a:r>
          </a:p>
          <a:p>
            <a:r>
              <a:rPr lang="en-US" altLang="en-US" dirty="0" smtClean="0"/>
              <a:t>Pub 4012 Tab D</a:t>
            </a:r>
          </a:p>
          <a:p>
            <a:r>
              <a:rPr lang="en-US" altLang="en-US" smtClean="0"/>
              <a:t>(Federal 1040-Line </a:t>
            </a:r>
            <a:r>
              <a:rPr lang="en-US" altLang="en-US" dirty="0" smtClean="0"/>
              <a:t>13)</a:t>
            </a:r>
          </a:p>
          <a:p>
            <a:r>
              <a:rPr lang="en-US" altLang="en-US" dirty="0" smtClean="0"/>
              <a:t>(NJ 1040-Line 18)</a:t>
            </a:r>
          </a:p>
          <a:p>
            <a:endParaRPr lang="en-US" altLang="en-US" dirty="0" smtClean="0"/>
          </a:p>
          <a:p>
            <a:endParaRPr lang="en-US" altLang="en-US"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a:p>
        </p:txBody>
      </p:sp>
    </p:spTree>
    <p:extLst>
      <p:ext uri="{BB962C8B-B14F-4D97-AF65-F5344CB8AC3E}">
        <p14:creationId xmlns:p14="http://schemas.microsoft.com/office/powerpoint/2010/main" val="10371418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609600" y="381000"/>
            <a:ext cx="8153400" cy="1143000"/>
          </a:xfrm>
        </p:spPr>
        <p:txBody>
          <a:bodyPr/>
          <a:lstStyle/>
          <a:p>
            <a:r>
              <a:rPr lang="en-US" altLang="en-US" smtClean="0"/>
              <a:t>Sales Commissions</a:t>
            </a:r>
          </a:p>
        </p:txBody>
      </p:sp>
      <p:sp>
        <p:nvSpPr>
          <p:cNvPr id="368643" name="Rectangle 3"/>
          <p:cNvSpPr>
            <a:spLocks noGrp="1" noChangeArrowheads="1"/>
          </p:cNvSpPr>
          <p:nvPr>
            <p:ph idx="1"/>
          </p:nvPr>
        </p:nvSpPr>
        <p:spPr/>
        <p:txBody>
          <a:bodyPr>
            <a:normAutofit fontScale="92500"/>
          </a:bodyPr>
          <a:lstStyle/>
          <a:p>
            <a:r>
              <a:rPr lang="en-US" altLang="en-US" sz="3600" dirty="0" smtClean="0"/>
              <a:t>Commission paid will affect the gain/loss</a:t>
            </a:r>
          </a:p>
          <a:p>
            <a:pPr lvl="1"/>
            <a:r>
              <a:rPr lang="en-US" altLang="en-US" sz="3200" dirty="0" smtClean="0"/>
              <a:t>If 1099-B reports sale as net </a:t>
            </a:r>
          </a:p>
          <a:p>
            <a:pPr lvl="2"/>
            <a:r>
              <a:rPr lang="en-US" altLang="en-US" sz="2800" dirty="0" smtClean="0"/>
              <a:t>No adjustment to gain/loss is needed</a:t>
            </a:r>
          </a:p>
          <a:p>
            <a:pPr lvl="1"/>
            <a:r>
              <a:rPr lang="en-US" altLang="en-US" sz="3200" dirty="0" smtClean="0"/>
              <a:t>If 1099-B reports sale as gross</a:t>
            </a:r>
          </a:p>
          <a:p>
            <a:pPr lvl="2"/>
            <a:r>
              <a:rPr lang="en-US" altLang="en-US" sz="2800" dirty="0" smtClean="0"/>
              <a:t>Adjustment to reduce gain/loss is needed to reflect commission paid</a:t>
            </a:r>
          </a:p>
          <a:p>
            <a:pPr lvl="2"/>
            <a:r>
              <a:rPr lang="en-US" altLang="en-US" sz="2800" dirty="0" smtClean="0"/>
              <a:t>Use adjustment code E</a:t>
            </a:r>
          </a:p>
          <a:p>
            <a:pPr lvl="2"/>
            <a:r>
              <a:rPr lang="en-US" altLang="en-US" sz="2800" dirty="0" smtClean="0"/>
              <a:t>Do not add sales commission to cost basis as we did in prior years</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a:p>
        </p:txBody>
      </p:sp>
    </p:spTree>
    <p:extLst>
      <p:ext uri="{BB962C8B-B14F-4D97-AF65-F5344CB8AC3E}">
        <p14:creationId xmlns:p14="http://schemas.microsoft.com/office/powerpoint/2010/main" val="31081363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title"/>
          </p:nvPr>
        </p:nvSpPr>
        <p:spPr/>
        <p:txBody>
          <a:bodyPr>
            <a:normAutofit fontScale="90000"/>
          </a:bodyPr>
          <a:lstStyle/>
          <a:p>
            <a:r>
              <a:rPr lang="en-US" altLang="en-US" smtClean="0"/>
              <a:t>1099-B Proceeds from Broker and Barter Exchange Transactions</a:t>
            </a:r>
          </a:p>
        </p:txBody>
      </p:sp>
      <p:pic>
        <p:nvPicPr>
          <p:cNvPr id="370690"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9804" t="43025" r="30392" b="13380"/>
          <a:stretch>
            <a:fillRect/>
          </a:stretch>
        </p:blipFill>
        <p:spPr>
          <a:xfrm>
            <a:off x="609600" y="1600200"/>
            <a:ext cx="7924800" cy="4267200"/>
          </a:xfrm>
          <a:noFill/>
        </p:spPr>
      </p:pic>
      <p:sp>
        <p:nvSpPr>
          <p:cNvPr id="159750" name="TextBox 14"/>
          <p:cNvSpPr txBox="1">
            <a:spLocks noChangeArrowheads="1"/>
          </p:cNvSpPr>
          <p:nvPr/>
        </p:nvSpPr>
        <p:spPr bwMode="auto">
          <a:xfrm>
            <a:off x="1828800" y="2514600"/>
            <a:ext cx="1711325" cy="369888"/>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b="1" dirty="0">
                <a:latin typeface="Arial" charset="0"/>
              </a:rPr>
              <a:t>Date acquired</a:t>
            </a:r>
          </a:p>
        </p:txBody>
      </p:sp>
      <p:sp>
        <p:nvSpPr>
          <p:cNvPr id="16" name="TextBox 15"/>
          <p:cNvSpPr txBox="1"/>
          <p:nvPr/>
        </p:nvSpPr>
        <p:spPr>
          <a:xfrm>
            <a:off x="2743200" y="3733800"/>
            <a:ext cx="696913"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cs typeface="Arial" charset="0"/>
              </a:rPr>
              <a:t>Cost</a:t>
            </a:r>
          </a:p>
        </p:txBody>
      </p:sp>
      <p:sp>
        <p:nvSpPr>
          <p:cNvPr id="17" name="TextBox 16"/>
          <p:cNvSpPr txBox="1"/>
          <p:nvPr/>
        </p:nvSpPr>
        <p:spPr>
          <a:xfrm>
            <a:off x="6891338" y="4267200"/>
            <a:ext cx="1719262" cy="923925"/>
          </a:xfrm>
          <a:prstGeom prst="rect">
            <a:avLst/>
          </a:prstGeom>
          <a:solidFill>
            <a:schemeClr val="accent5">
              <a:lumMod val="75000"/>
            </a:schemeClr>
          </a:solidFill>
          <a:ln>
            <a:solidFill>
              <a:schemeClr val="tx1"/>
            </a:solidFill>
          </a:ln>
        </p:spPr>
        <p:txBody>
          <a:bodyPr>
            <a:spAutoFit/>
          </a:bodyPr>
          <a:lstStyle/>
          <a:p>
            <a:pPr eaLnBrk="1" hangingPunct="1">
              <a:defRPr/>
            </a:pPr>
            <a:r>
              <a:rPr lang="en-US" b="1" dirty="0">
                <a:latin typeface="Arial" charset="0"/>
                <a:cs typeface="Arial" charset="0"/>
              </a:rPr>
              <a:t>Box checked for non-covered </a:t>
            </a:r>
          </a:p>
        </p:txBody>
      </p:sp>
      <p:sp>
        <p:nvSpPr>
          <p:cNvPr id="12" name="TextBox 11"/>
          <p:cNvSpPr txBox="1"/>
          <p:nvPr/>
        </p:nvSpPr>
        <p:spPr>
          <a:xfrm>
            <a:off x="3657600" y="5029200"/>
            <a:ext cx="1249363"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S/T or L/T</a:t>
            </a:r>
          </a:p>
        </p:txBody>
      </p:sp>
      <p:cxnSp>
        <p:nvCxnSpPr>
          <p:cNvPr id="370698" name="Straight Arrow Connector 2"/>
          <p:cNvCxnSpPr>
            <a:cxnSpLocks noChangeShapeType="1"/>
          </p:cNvCxnSpPr>
          <p:nvPr/>
        </p:nvCxnSpPr>
        <p:spPr bwMode="auto">
          <a:xfrm>
            <a:off x="3844925" y="3919538"/>
            <a:ext cx="346075"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370703" name="TextBox 19"/>
          <p:cNvSpPr txBox="1">
            <a:spLocks noChangeArrowheads="1"/>
          </p:cNvSpPr>
          <p:nvPr/>
        </p:nvSpPr>
        <p:spPr bwMode="auto">
          <a:xfrm>
            <a:off x="5334000" y="2220913"/>
            <a:ext cx="762000"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smtClean="0">
                <a:latin typeface="Arial" panose="020B0604020202020204" pitchFamily="34" charset="0"/>
                <a:cs typeface="Arial" panose="020B0604020202020204" pitchFamily="34" charset="0"/>
              </a:rPr>
              <a:t>2014</a:t>
            </a:r>
            <a:endParaRPr lang="en-US" altLang="en-US" sz="1800" b="1" dirty="0">
              <a:latin typeface="Arial" panose="020B0604020202020204" pitchFamily="34" charset="0"/>
              <a:cs typeface="Arial" panose="020B0604020202020204" pitchFamily="34" charset="0"/>
            </a:endParaRPr>
          </a:p>
        </p:txBody>
      </p:sp>
      <p:sp>
        <p:nvSpPr>
          <p:cNvPr id="20" name="TextBox 19"/>
          <p:cNvSpPr txBox="1"/>
          <p:nvPr/>
        </p:nvSpPr>
        <p:spPr>
          <a:xfrm>
            <a:off x="2133600" y="1981200"/>
            <a:ext cx="1219200" cy="381000"/>
          </a:xfrm>
          <a:prstGeom prst="rect">
            <a:avLst/>
          </a:prstGeom>
          <a:solidFill>
            <a:schemeClr val="accent5">
              <a:lumMod val="75000"/>
            </a:schemeClr>
          </a:solidFill>
          <a:ln>
            <a:solidFill>
              <a:srgbClr val="001132"/>
            </a:solidFill>
          </a:ln>
        </p:spPr>
        <p:txBody>
          <a:bodyPr wrap="square" rtlCol="0">
            <a:spAutoFit/>
          </a:bodyPr>
          <a:lstStyle/>
          <a:p>
            <a:r>
              <a:rPr lang="en-US" b="1" dirty="0" smtClean="0"/>
              <a:t>Date sold </a:t>
            </a:r>
            <a:endParaRPr lang="en-US" b="1" dirty="0"/>
          </a:p>
        </p:txBody>
      </p:sp>
      <p:cxnSp>
        <p:nvCxnSpPr>
          <p:cNvPr id="21" name="Straight Arrow Connector 20"/>
          <p:cNvCxnSpPr>
            <a:stCxn id="20" idx="3"/>
          </p:cNvCxnSpPr>
          <p:nvPr/>
        </p:nvCxnSpPr>
        <p:spPr bwMode="auto">
          <a:xfrm flipV="1">
            <a:off x="3352800" y="2133600"/>
            <a:ext cx="1143000" cy="38100"/>
          </a:xfrm>
          <a:prstGeom prst="straightConnector1">
            <a:avLst/>
          </a:prstGeom>
          <a:noFill/>
          <a:ln w="38100" cap="flat" cmpd="sng" algn="ctr">
            <a:solidFill>
              <a:srgbClr val="FF0000"/>
            </a:solidFill>
            <a:prstDash val="solid"/>
            <a:round/>
            <a:headEnd type="none" w="med" len="med"/>
            <a:tailEnd type="triangle"/>
          </a:ln>
          <a:effectLst/>
        </p:spPr>
      </p:cxnSp>
      <p:cxnSp>
        <p:nvCxnSpPr>
          <p:cNvPr id="26" name="Straight Arrow Connector 25"/>
          <p:cNvCxnSpPr>
            <a:stCxn id="159750" idx="3"/>
          </p:cNvCxnSpPr>
          <p:nvPr/>
        </p:nvCxnSpPr>
        <p:spPr bwMode="auto">
          <a:xfrm>
            <a:off x="3540125" y="2699544"/>
            <a:ext cx="803275" cy="43656"/>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a:stCxn id="16" idx="3"/>
          </p:cNvCxnSpPr>
          <p:nvPr/>
        </p:nvCxnSpPr>
        <p:spPr bwMode="auto">
          <a:xfrm flipV="1">
            <a:off x="3440113" y="3886200"/>
            <a:ext cx="1055687" cy="32544"/>
          </a:xfrm>
          <a:prstGeom prst="straightConnector1">
            <a:avLst/>
          </a:prstGeom>
          <a:noFill/>
          <a:ln w="38100" cap="flat" cmpd="sng" algn="ctr">
            <a:solidFill>
              <a:srgbClr val="FF0000"/>
            </a:solidFill>
            <a:prstDash val="solid"/>
            <a:round/>
            <a:headEnd type="none" w="med" len="med"/>
            <a:tailEnd type="triangle"/>
          </a:ln>
          <a:effectLst/>
        </p:spPr>
      </p:cxnSp>
      <p:cxnSp>
        <p:nvCxnSpPr>
          <p:cNvPr id="34" name="Straight Arrow Connector 33"/>
          <p:cNvCxnSpPr>
            <a:stCxn id="12" idx="3"/>
          </p:cNvCxnSpPr>
          <p:nvPr/>
        </p:nvCxnSpPr>
        <p:spPr bwMode="auto">
          <a:xfrm>
            <a:off x="4906963" y="5214144"/>
            <a:ext cx="427037" cy="43656"/>
          </a:xfrm>
          <a:prstGeom prst="straightConnector1">
            <a:avLst/>
          </a:prstGeom>
          <a:noFill/>
          <a:ln w="38100" cap="flat" cmpd="sng" algn="ctr">
            <a:solidFill>
              <a:srgbClr val="FF0000"/>
            </a:solidFill>
            <a:prstDash val="solid"/>
            <a:round/>
            <a:headEnd type="none" w="med" len="med"/>
            <a:tailEnd type="triangle"/>
          </a:ln>
          <a:effectLst/>
        </p:spPr>
      </p:cxnSp>
      <p:cxnSp>
        <p:nvCxnSpPr>
          <p:cNvPr id="37" name="Straight Arrow Connector 36"/>
          <p:cNvCxnSpPr>
            <a:stCxn id="17" idx="1"/>
          </p:cNvCxnSpPr>
          <p:nvPr/>
        </p:nvCxnSpPr>
        <p:spPr bwMode="auto">
          <a:xfrm flipH="1" flipV="1">
            <a:off x="6248400" y="4724400"/>
            <a:ext cx="642938" cy="4763"/>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a:p>
        </p:txBody>
      </p:sp>
    </p:spTree>
    <p:extLst>
      <p:ext uri="{BB962C8B-B14F-4D97-AF65-F5344CB8AC3E}">
        <p14:creationId xmlns:p14="http://schemas.microsoft.com/office/powerpoint/2010/main" val="5640561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itle 1"/>
          <p:cNvSpPr>
            <a:spLocks noGrp="1"/>
          </p:cNvSpPr>
          <p:nvPr>
            <p:ph type="title"/>
          </p:nvPr>
        </p:nvSpPr>
        <p:spPr/>
        <p:txBody>
          <a:bodyPr/>
          <a:lstStyle/>
          <a:p>
            <a:r>
              <a:rPr lang="en-US" altLang="en-US" smtClean="0"/>
              <a:t>1099-B Fields</a:t>
            </a:r>
          </a:p>
        </p:txBody>
      </p:sp>
      <p:sp>
        <p:nvSpPr>
          <p:cNvPr id="372739" name="Content Placeholder 2"/>
          <p:cNvSpPr>
            <a:spLocks noGrp="1"/>
          </p:cNvSpPr>
          <p:nvPr>
            <p:ph idx="1"/>
          </p:nvPr>
        </p:nvSpPr>
        <p:spPr>
          <a:xfrm>
            <a:off x="609600" y="1524000"/>
            <a:ext cx="8229600" cy="4191000"/>
          </a:xfrm>
        </p:spPr>
        <p:txBody>
          <a:bodyPr>
            <a:normAutofit fontScale="62500" lnSpcReduction="20000"/>
          </a:bodyPr>
          <a:lstStyle/>
          <a:p>
            <a:r>
              <a:rPr lang="en-US" altLang="en-US" sz="4000" dirty="0" smtClean="0"/>
              <a:t>Box 1a:    Date of Sale	</a:t>
            </a:r>
          </a:p>
          <a:p>
            <a:r>
              <a:rPr lang="en-US" altLang="en-US" sz="4000" dirty="0" smtClean="0"/>
              <a:t>Box 1b:    Date of Acquisition</a:t>
            </a:r>
          </a:p>
          <a:p>
            <a:r>
              <a:rPr lang="en-US" altLang="en-US" sz="4000" dirty="0" smtClean="0"/>
              <a:t>Box 3:      Cost or Other Basis</a:t>
            </a:r>
          </a:p>
          <a:p>
            <a:r>
              <a:rPr lang="en-US" altLang="en-US" sz="4000" dirty="0" smtClean="0"/>
              <a:t>Box 5:      Loss Disallowed due to Wash Sale</a:t>
            </a:r>
            <a:r>
              <a:rPr lang="en-US" altLang="en-US" sz="4000" dirty="0" smtClean="0">
                <a:solidFill>
                  <a:srgbClr val="FF0000"/>
                </a:solidFill>
              </a:rPr>
              <a:t>                    </a:t>
            </a:r>
          </a:p>
          <a:p>
            <a:r>
              <a:rPr lang="en-US" altLang="en-US" sz="4000" dirty="0" smtClean="0"/>
              <a:t>Box 6:      Non-covered security        or </a:t>
            </a:r>
          </a:p>
          <a:p>
            <a:pPr>
              <a:buFont typeface="Wingdings" panose="05000000000000000000" pitchFamily="2" charset="2"/>
              <a:buNone/>
            </a:pPr>
            <a:r>
              <a:rPr lang="en-US" altLang="en-US" sz="4000" dirty="0" smtClean="0"/>
              <a:t>                      Covered security (Basis Reported to IRS)</a:t>
            </a:r>
          </a:p>
          <a:p>
            <a:pPr lvl="2">
              <a:buFont typeface="Wingdings" panose="05000000000000000000" pitchFamily="2" charset="2"/>
              <a:buNone/>
            </a:pPr>
            <a:r>
              <a:rPr lang="en-US" altLang="en-US" sz="2200" dirty="0" smtClean="0"/>
              <a:t>                </a:t>
            </a:r>
            <a:r>
              <a:rPr lang="en-US" altLang="en-US" sz="3800" dirty="0" smtClean="0"/>
              <a:t>Box will be checked for non-covered security</a:t>
            </a:r>
          </a:p>
          <a:p>
            <a:pPr>
              <a:buClr>
                <a:srgbClr val="B2B2B2"/>
              </a:buClr>
            </a:pPr>
            <a:r>
              <a:rPr lang="en-US" altLang="en-US" sz="4500" dirty="0" smtClean="0">
                <a:solidFill>
                  <a:srgbClr val="000000"/>
                </a:solidFill>
              </a:rPr>
              <a:t>Box 8:    Short- or Long-Term Status</a:t>
            </a:r>
          </a:p>
          <a:p>
            <a:pPr>
              <a:buFont typeface="Wingdings" panose="05000000000000000000" pitchFamily="2" charset="2"/>
              <a:buNone/>
            </a:pPr>
            <a:endParaRPr lang="en-US" altLang="en-US" sz="3000" dirty="0" smtClean="0"/>
          </a:p>
          <a:p>
            <a:pPr>
              <a:buFont typeface="Wingdings" panose="05000000000000000000" pitchFamily="2" charset="2"/>
              <a:buNone/>
            </a:pPr>
            <a:endParaRPr lang="en-US" altLang="en-US" sz="3000" dirty="0" smtClean="0"/>
          </a:p>
          <a:p>
            <a:pPr>
              <a:buFont typeface="Wingdings" panose="05000000000000000000" pitchFamily="2" charset="2"/>
              <a:buNone/>
            </a:pPr>
            <a:r>
              <a:rPr lang="en-US" altLang="en-US" dirty="0" smtClean="0"/>
              <a:t>  </a:t>
            </a:r>
          </a:p>
        </p:txBody>
      </p:sp>
      <p:sp>
        <p:nvSpPr>
          <p:cNvPr id="372741" name="TextBox 5"/>
          <p:cNvSpPr txBox="1">
            <a:spLocks noChangeArrowheads="1"/>
          </p:cNvSpPr>
          <p:nvPr/>
        </p:nvSpPr>
        <p:spPr bwMode="auto">
          <a:xfrm>
            <a:off x="381000" y="5562600"/>
            <a:ext cx="8320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400" b="1">
                <a:latin typeface="Arial" panose="020B0604020202020204" pitchFamily="34" charset="0"/>
                <a:cs typeface="Arial" panose="020B0604020202020204" pitchFamily="34" charset="0"/>
              </a:rPr>
              <a:t>NOTE:  Broker must complete Boxes 1b, 3, 5, &amp; 8 if</a:t>
            </a:r>
          </a:p>
          <a:p>
            <a:pPr eaLnBrk="1" hangingPunct="1">
              <a:spcBef>
                <a:spcPct val="0"/>
              </a:spcBef>
              <a:buClrTx/>
              <a:buSzTx/>
              <a:buFontTx/>
              <a:buNone/>
            </a:pPr>
            <a:r>
              <a:rPr lang="en-US" altLang="en-US" sz="2400" b="1">
                <a:latin typeface="Arial" panose="020B0604020202020204" pitchFamily="34" charset="0"/>
                <a:cs typeface="Arial" panose="020B0604020202020204" pitchFamily="34" charset="0"/>
              </a:rPr>
              <a:t>Box 6  is not checked to show security is non-covered</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a:p>
        </p:txBody>
      </p:sp>
    </p:spTree>
    <p:extLst>
      <p:ext uri="{BB962C8B-B14F-4D97-AF65-F5344CB8AC3E}">
        <p14:creationId xmlns:p14="http://schemas.microsoft.com/office/powerpoint/2010/main" val="4114661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normAutofit fontScale="90000"/>
          </a:bodyPr>
          <a:lstStyle/>
          <a:p>
            <a:r>
              <a:rPr lang="en-US" altLang="en-US" dirty="0" smtClean="0"/>
              <a:t>Holding Period-</a:t>
            </a:r>
            <a:br>
              <a:rPr lang="en-US" altLang="en-US" dirty="0" smtClean="0"/>
            </a:br>
            <a:r>
              <a:rPr lang="en-US" altLang="en-US" dirty="0" smtClean="0"/>
              <a:t>Short Term (ST) vs. Long Term (LT)</a:t>
            </a:r>
          </a:p>
        </p:txBody>
      </p:sp>
      <p:sp>
        <p:nvSpPr>
          <p:cNvPr id="374787" name="Rectangle 3"/>
          <p:cNvSpPr>
            <a:spLocks noGrp="1" noChangeArrowheads="1"/>
          </p:cNvSpPr>
          <p:nvPr>
            <p:ph idx="1"/>
          </p:nvPr>
        </p:nvSpPr>
        <p:spPr>
          <a:xfrm>
            <a:off x="609600" y="1524000"/>
            <a:ext cx="8077200" cy="4724400"/>
          </a:xfrm>
        </p:spPr>
        <p:txBody>
          <a:bodyPr/>
          <a:lstStyle/>
          <a:p>
            <a:r>
              <a:rPr lang="en-US" altLang="en-US" sz="3600" dirty="0" smtClean="0"/>
              <a:t>Stock held one year or less is </a:t>
            </a:r>
            <a:r>
              <a:rPr lang="en-US" altLang="en-US" sz="3600" u="sng" dirty="0" smtClean="0"/>
              <a:t>short term </a:t>
            </a:r>
          </a:p>
          <a:p>
            <a:pPr lvl="1"/>
            <a:r>
              <a:rPr lang="en-US" altLang="en-US" sz="3200" dirty="0" smtClean="0"/>
              <a:t>Begin counting the day </a:t>
            </a:r>
            <a:r>
              <a:rPr lang="en-US" altLang="en-US" sz="3200" b="1" u="sng" dirty="0" smtClean="0"/>
              <a:t>after</a:t>
            </a:r>
            <a:r>
              <a:rPr lang="en-US" altLang="en-US" sz="3200" dirty="0" smtClean="0"/>
              <a:t> the trade date</a:t>
            </a:r>
          </a:p>
          <a:p>
            <a:pPr lvl="1"/>
            <a:r>
              <a:rPr lang="en-US" altLang="en-US" sz="3200" dirty="0" smtClean="0"/>
              <a:t>Taxed at regular tax rates</a:t>
            </a:r>
          </a:p>
          <a:p>
            <a:pPr>
              <a:lnSpc>
                <a:spcPct val="90000"/>
              </a:lnSpc>
            </a:pPr>
            <a:r>
              <a:rPr lang="en-US" altLang="en-US" dirty="0" smtClean="0"/>
              <a:t> </a:t>
            </a:r>
            <a:r>
              <a:rPr lang="en-US" altLang="en-US" sz="3600" dirty="0" smtClean="0"/>
              <a:t>Stock held more than year is </a:t>
            </a:r>
            <a:r>
              <a:rPr lang="en-US" altLang="en-US" sz="3600" u="sng" dirty="0" smtClean="0"/>
              <a:t>long term</a:t>
            </a:r>
            <a:r>
              <a:rPr lang="en-US" altLang="en-US" sz="3600" dirty="0" smtClean="0"/>
              <a:t>  </a:t>
            </a:r>
          </a:p>
          <a:p>
            <a:pPr lvl="1">
              <a:lnSpc>
                <a:spcPct val="90000"/>
              </a:lnSpc>
            </a:pPr>
            <a:r>
              <a:rPr lang="en-US" altLang="en-US" sz="3200" dirty="0" smtClean="0"/>
              <a:t>Taxed at capital gains rates</a:t>
            </a:r>
          </a:p>
          <a:p>
            <a:pPr lvl="2">
              <a:lnSpc>
                <a:spcPct val="90000"/>
              </a:lnSpc>
              <a:buFont typeface="Wingdings" panose="05000000000000000000" pitchFamily="2" charset="2"/>
              <a:buNone/>
            </a:pPr>
            <a:endParaRPr lang="en-US" altLang="en-US" sz="2600" dirty="0" smtClean="0"/>
          </a:p>
          <a:p>
            <a:pPr>
              <a:lnSpc>
                <a:spcPct val="90000"/>
              </a:lnSpc>
              <a:buFont typeface="Wingdings" panose="05000000000000000000" pitchFamily="2" charset="2"/>
              <a:buNone/>
            </a:pPr>
            <a:endParaRPr lang="en-US" altLang="en-US" sz="2800"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a:p>
        </p:txBody>
      </p:sp>
    </p:spTree>
    <p:extLst>
      <p:ext uri="{BB962C8B-B14F-4D97-AF65-F5344CB8AC3E}">
        <p14:creationId xmlns:p14="http://schemas.microsoft.com/office/powerpoint/2010/main" val="19081496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normAutofit fontScale="90000"/>
          </a:bodyPr>
          <a:lstStyle/>
          <a:p>
            <a:r>
              <a:rPr lang="en-US" altLang="en-US" dirty="0" smtClean="0"/>
              <a:t>Holding Period -</a:t>
            </a:r>
            <a:br>
              <a:rPr lang="en-US" altLang="en-US" dirty="0" smtClean="0"/>
            </a:br>
            <a:r>
              <a:rPr lang="en-US" altLang="en-US" dirty="0" smtClean="0"/>
              <a:t>May Need to Determine LT vs. ST</a:t>
            </a:r>
            <a:endParaRPr lang="en-US" altLang="en-US" sz="2800" dirty="0" smtClean="0"/>
          </a:p>
        </p:txBody>
      </p:sp>
      <p:sp>
        <p:nvSpPr>
          <p:cNvPr id="1412099" name="Rectangle 3"/>
          <p:cNvSpPr>
            <a:spLocks noGrp="1" noChangeArrowheads="1"/>
          </p:cNvSpPr>
          <p:nvPr>
            <p:ph idx="1"/>
          </p:nvPr>
        </p:nvSpPr>
        <p:spPr/>
        <p:txBody>
          <a:bodyPr/>
          <a:lstStyle/>
          <a:p>
            <a:pPr marL="0" indent="0">
              <a:lnSpc>
                <a:spcPct val="90000"/>
              </a:lnSpc>
              <a:buFont typeface="Wingdings" panose="05000000000000000000" pitchFamily="2" charset="2"/>
              <a:buNone/>
              <a:defRPr/>
            </a:pPr>
            <a:r>
              <a:rPr lang="en-US" sz="3600" b="1" dirty="0" smtClean="0"/>
              <a:t>Stock Dividends &amp; DRIP</a:t>
            </a:r>
            <a:endParaRPr lang="en-US" sz="3600" b="1" dirty="0"/>
          </a:p>
          <a:p>
            <a:pPr>
              <a:lnSpc>
                <a:spcPct val="90000"/>
              </a:lnSpc>
              <a:defRPr/>
            </a:pPr>
            <a:r>
              <a:rPr lang="en-US" dirty="0" smtClean="0"/>
              <a:t>Shares acquired in tax-free stock dividend or stock split have same holding period as original shares</a:t>
            </a:r>
            <a:endParaRPr lang="en-US" sz="2800" dirty="0" smtClean="0"/>
          </a:p>
          <a:p>
            <a:pPr>
              <a:lnSpc>
                <a:spcPct val="90000"/>
              </a:lnSpc>
              <a:defRPr/>
            </a:pPr>
            <a:r>
              <a:rPr lang="en-US" dirty="0" smtClean="0"/>
              <a:t>Holding period for taxable stock dividends &amp; Dividend Reinvestments (DRIP) are based on the date of declaration</a:t>
            </a:r>
          </a:p>
          <a:p>
            <a:pPr lvl="1">
              <a:lnSpc>
                <a:spcPct val="90000"/>
              </a:lnSpc>
              <a:defRPr/>
            </a:pPr>
            <a:r>
              <a:rPr lang="en-US" sz="3000" dirty="0" smtClean="0"/>
              <a:t>They do not revert to the holding period of the original stock</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a:p>
        </p:txBody>
      </p:sp>
    </p:spTree>
    <p:extLst>
      <p:ext uri="{BB962C8B-B14F-4D97-AF65-F5344CB8AC3E}">
        <p14:creationId xmlns:p14="http://schemas.microsoft.com/office/powerpoint/2010/main" val="33414965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609600" y="304800"/>
            <a:ext cx="8229600" cy="1143000"/>
          </a:xfrm>
        </p:spPr>
        <p:txBody>
          <a:bodyPr>
            <a:normAutofit fontScale="90000"/>
          </a:bodyPr>
          <a:lstStyle/>
          <a:p>
            <a:r>
              <a:rPr lang="en-US" altLang="en-US" dirty="0" smtClean="0"/>
              <a:t>Holding Period - May Need to Determine Long Term vs. Short Term</a:t>
            </a:r>
            <a:endParaRPr lang="en-US" altLang="en-US" sz="2000" dirty="0" smtClean="0"/>
          </a:p>
        </p:txBody>
      </p:sp>
      <p:sp>
        <p:nvSpPr>
          <p:cNvPr id="378883" name="Rectangle 3"/>
          <p:cNvSpPr>
            <a:spLocks noGrp="1" noChangeArrowheads="1"/>
          </p:cNvSpPr>
          <p:nvPr>
            <p:ph idx="1"/>
          </p:nvPr>
        </p:nvSpPr>
        <p:spPr/>
        <p:txBody>
          <a:bodyPr/>
          <a:lstStyle/>
          <a:p>
            <a:r>
              <a:rPr lang="en-US" altLang="en-US" dirty="0" smtClean="0"/>
              <a:t>If sale of all shares bought on various dates, at different prices (multiple blocks), enter “VARIOUS” in Date Acquired column  </a:t>
            </a:r>
          </a:p>
          <a:p>
            <a:pPr lvl="1"/>
            <a:r>
              <a:rPr lang="en-US" altLang="en-US" dirty="0" smtClean="0"/>
              <a:t>TW assumes long term</a:t>
            </a:r>
          </a:p>
          <a:p>
            <a:pPr lvl="1"/>
            <a:r>
              <a:rPr lang="en-US" altLang="en-US" dirty="0" smtClean="0"/>
              <a:t>If short-term, enter actual purchase dates OR override S/L column to make it S</a:t>
            </a:r>
          </a:p>
          <a:p>
            <a:pPr lvl="2"/>
            <a:r>
              <a:rPr lang="en-US" altLang="en-US" b="1" dirty="0" smtClean="0"/>
              <a:t> </a:t>
            </a:r>
            <a:r>
              <a:rPr lang="en-US" altLang="en-US" dirty="0" smtClean="0"/>
              <a:t>Override – F8 </a:t>
            </a:r>
            <a:endParaRPr lang="en-US" altLang="en-US" b="1" dirty="0" smtClean="0"/>
          </a:p>
        </p:txBody>
      </p:sp>
      <p:sp>
        <p:nvSpPr>
          <p:cNvPr id="5" name="TextBox 4"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a:p>
        </p:txBody>
      </p:sp>
    </p:spTree>
    <p:extLst>
      <p:ext uri="{BB962C8B-B14F-4D97-AF65-F5344CB8AC3E}">
        <p14:creationId xmlns:p14="http://schemas.microsoft.com/office/powerpoint/2010/main" val="18043085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ltLang="en-US" smtClean="0"/>
              <a:t>Tax Liability Net Gain</a:t>
            </a:r>
          </a:p>
        </p:txBody>
      </p:sp>
      <p:sp>
        <p:nvSpPr>
          <p:cNvPr id="380931" name="Rectangle 3"/>
          <p:cNvSpPr>
            <a:spLocks noGrp="1" noChangeArrowheads="1"/>
          </p:cNvSpPr>
          <p:nvPr>
            <p:ph idx="1"/>
          </p:nvPr>
        </p:nvSpPr>
        <p:spPr/>
        <p:txBody>
          <a:bodyPr/>
          <a:lstStyle/>
          <a:p>
            <a:r>
              <a:rPr lang="en-US" altLang="en-US" dirty="0" smtClean="0"/>
              <a:t>If there is both net long-term &amp; net short-term gain:</a:t>
            </a:r>
          </a:p>
          <a:p>
            <a:pPr lvl="1"/>
            <a:r>
              <a:rPr lang="en-US" altLang="en-US" dirty="0" smtClean="0"/>
              <a:t>Net long-term gain will be taxed at the lower capital gain rate</a:t>
            </a:r>
          </a:p>
          <a:p>
            <a:pPr lvl="1"/>
            <a:r>
              <a:rPr lang="en-US" altLang="en-US" dirty="0" smtClean="0"/>
              <a:t>Net short-term gain will be taxed at the higher ordinary income tax rate</a:t>
            </a:r>
          </a:p>
          <a:p>
            <a:r>
              <a:rPr lang="en-US" altLang="en-US" dirty="0" smtClean="0"/>
              <a:t>If net long-term gain exceeds net short-term loss, the net gain is taxed at capital gain rates (TW calculates)</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a:p>
        </p:txBody>
      </p:sp>
    </p:spTree>
    <p:extLst>
      <p:ext uri="{BB962C8B-B14F-4D97-AF65-F5344CB8AC3E}">
        <p14:creationId xmlns:p14="http://schemas.microsoft.com/office/powerpoint/2010/main" val="1878014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09600" y="76200"/>
            <a:ext cx="8267700" cy="1524000"/>
          </a:xfrm>
        </p:spPr>
        <p:txBody>
          <a:bodyPr/>
          <a:lstStyle/>
          <a:p>
            <a:r>
              <a:rPr lang="en-US" altLang="en-US" dirty="0" smtClean="0"/>
              <a:t>Capital Gains Tax Rates</a:t>
            </a:r>
            <a:br>
              <a:rPr lang="en-US" altLang="en-US" dirty="0" smtClean="0"/>
            </a:br>
            <a:r>
              <a:rPr lang="en-US" altLang="en-US" sz="3800" dirty="0" smtClean="0"/>
              <a:t>(0% new in 2008, extended thru 2014)</a:t>
            </a:r>
          </a:p>
        </p:txBody>
      </p:sp>
      <p:sp>
        <p:nvSpPr>
          <p:cNvPr id="382981" name="Rectangle 3"/>
          <p:cNvSpPr txBox="1">
            <a:spLocks noChangeArrowheads="1"/>
          </p:cNvSpPr>
          <p:nvPr/>
        </p:nvSpPr>
        <p:spPr bwMode="auto">
          <a:xfrm>
            <a:off x="6096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r>
              <a:rPr lang="en-US" altLang="en-US" dirty="0">
                <a:cs typeface="Arial" panose="020B0604020202020204" pitchFamily="34" charset="0"/>
              </a:rPr>
              <a:t>Short term capital gains taxed at ordinary income tax rate for tax bracket</a:t>
            </a:r>
          </a:p>
          <a:p>
            <a:r>
              <a:rPr lang="en-US" altLang="en-US" dirty="0">
                <a:cs typeface="Arial" panose="020B0604020202020204" pitchFamily="34" charset="0"/>
              </a:rPr>
              <a:t>Beginning 2008 through end of </a:t>
            </a:r>
            <a:r>
              <a:rPr lang="en-US" altLang="en-US" dirty="0" smtClean="0">
                <a:cs typeface="Arial" panose="020B0604020202020204" pitchFamily="34" charset="0"/>
              </a:rPr>
              <a:t>2014, </a:t>
            </a:r>
            <a:r>
              <a:rPr lang="en-US" altLang="en-US" dirty="0">
                <a:cs typeface="Arial" panose="020B0604020202020204" pitchFamily="34" charset="0"/>
              </a:rPr>
              <a:t>Long Term Capital Gains rates decreased to 0% for taxpayers in 10% &amp; 15% tax brackets</a:t>
            </a:r>
          </a:p>
          <a:p>
            <a:r>
              <a:rPr lang="en-US" altLang="en-US" dirty="0">
                <a:cs typeface="Arial" panose="020B0604020202020204" pitchFamily="34" charset="0"/>
              </a:rPr>
              <a:t> Capital gains rate of 15% if in 25 – 35% brackets</a:t>
            </a:r>
          </a:p>
          <a:p>
            <a:r>
              <a:rPr lang="en-US" altLang="en-US" dirty="0">
                <a:cs typeface="Arial" panose="020B0604020202020204" pitchFamily="34" charset="0"/>
              </a:rPr>
              <a:t>Maximum capital gains rate is 20% </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a:p>
        </p:txBody>
      </p:sp>
    </p:spTree>
    <p:extLst>
      <p:ext uri="{BB962C8B-B14F-4D97-AF65-F5344CB8AC3E}">
        <p14:creationId xmlns:p14="http://schemas.microsoft.com/office/powerpoint/2010/main" val="33734435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ltLang="en-US" smtClean="0"/>
              <a:t>Tax Liability Net Loss</a:t>
            </a:r>
          </a:p>
        </p:txBody>
      </p:sp>
      <p:sp>
        <p:nvSpPr>
          <p:cNvPr id="385027" name="Rectangle 3"/>
          <p:cNvSpPr>
            <a:spLocks noGrp="1" noChangeArrowheads="1"/>
          </p:cNvSpPr>
          <p:nvPr>
            <p:ph idx="1"/>
          </p:nvPr>
        </p:nvSpPr>
        <p:spPr/>
        <p:txBody>
          <a:bodyPr/>
          <a:lstStyle/>
          <a:p>
            <a:r>
              <a:rPr lang="en-US" altLang="en-US" dirty="0" smtClean="0"/>
              <a:t>Net loss can offset all gains, plus</a:t>
            </a:r>
          </a:p>
          <a:p>
            <a:pPr lvl="1"/>
            <a:r>
              <a:rPr lang="en-US" altLang="en-US" dirty="0" smtClean="0"/>
              <a:t>Up to $3,000 can be used to reduce other taxable income in the current tax year ($1,500 if MFS)</a:t>
            </a:r>
          </a:p>
          <a:p>
            <a:r>
              <a:rPr lang="en-US" altLang="en-US" dirty="0" smtClean="0"/>
              <a:t>The loss amount in excess of $3,000 (or $1,500 if MFS) is carried forward to the next tax year</a:t>
            </a:r>
          </a:p>
          <a:p>
            <a:endParaRPr lang="en-US" altLang="en-US" dirty="0" smtClean="0"/>
          </a:p>
          <a:p>
            <a:endParaRPr lang="en-US" altLang="en-US"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a:p>
        </p:txBody>
      </p:sp>
    </p:spTree>
    <p:extLst>
      <p:ext uri="{BB962C8B-B14F-4D97-AF65-F5344CB8AC3E}">
        <p14:creationId xmlns:p14="http://schemas.microsoft.com/office/powerpoint/2010/main" val="23300016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ltLang="en-US" dirty="0" smtClean="0"/>
              <a:t>Capital Loss Carryover</a:t>
            </a:r>
          </a:p>
        </p:txBody>
      </p:sp>
      <p:sp>
        <p:nvSpPr>
          <p:cNvPr id="387075" name="Rectangle 3"/>
          <p:cNvSpPr>
            <a:spLocks noGrp="1" noChangeArrowheads="1"/>
          </p:cNvSpPr>
          <p:nvPr>
            <p:ph idx="1"/>
          </p:nvPr>
        </p:nvSpPr>
        <p:spPr/>
        <p:txBody>
          <a:bodyPr>
            <a:normAutofit lnSpcReduction="10000"/>
          </a:bodyPr>
          <a:lstStyle/>
          <a:p>
            <a:r>
              <a:rPr lang="en-US" altLang="en-US" dirty="0" smtClean="0"/>
              <a:t>Check prior year Schedule D or related worksheet to determine carryover loss</a:t>
            </a:r>
          </a:p>
          <a:p>
            <a:r>
              <a:rPr lang="en-US" altLang="en-US" dirty="0"/>
              <a:t>C</a:t>
            </a:r>
            <a:r>
              <a:rPr lang="en-US" altLang="en-US" dirty="0" smtClean="0"/>
              <a:t>arryover losses keep their short-term or long-term classification</a:t>
            </a:r>
          </a:p>
          <a:p>
            <a:r>
              <a:rPr lang="en-US" altLang="en-US" dirty="0" smtClean="0"/>
              <a:t>Carryover losses are combined with the gains and losses that actually occur in the subsequent year</a:t>
            </a:r>
          </a:p>
          <a:p>
            <a:r>
              <a:rPr lang="en-US" altLang="en-US" dirty="0" smtClean="0"/>
              <a:t>No limit to how many times a loss can be carried forward</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a:p>
        </p:txBody>
      </p:sp>
    </p:spTree>
    <p:extLst>
      <p:ext uri="{BB962C8B-B14F-4D97-AF65-F5344CB8AC3E}">
        <p14:creationId xmlns:p14="http://schemas.microsoft.com/office/powerpoint/2010/main" val="13488653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What is a capital </a:t>
            </a:r>
            <a:r>
              <a:rPr lang="en-US" dirty="0" smtClean="0"/>
              <a:t>gain (loss)?</a:t>
            </a:r>
            <a:endParaRPr lang="en-US" dirty="0"/>
          </a:p>
          <a:p>
            <a:pPr lvl="1"/>
            <a:r>
              <a:rPr lang="en-US" dirty="0"/>
              <a:t>It’s your </a:t>
            </a:r>
            <a:r>
              <a:rPr lang="en-US" dirty="0" smtClean="0"/>
              <a:t>profit (loss) </a:t>
            </a:r>
            <a:r>
              <a:rPr lang="en-US" dirty="0"/>
              <a:t>when you sell a capital asset for </a:t>
            </a:r>
            <a:r>
              <a:rPr lang="en-US" dirty="0" smtClean="0"/>
              <a:t>more (less) </a:t>
            </a:r>
            <a:r>
              <a:rPr lang="en-US" dirty="0"/>
              <a:t>than you have in it</a:t>
            </a:r>
          </a:p>
          <a:p>
            <a:r>
              <a:rPr lang="en-US" dirty="0" smtClean="0"/>
              <a:t>Capital assets</a:t>
            </a:r>
          </a:p>
          <a:p>
            <a:pPr lvl="1"/>
            <a:r>
              <a:rPr lang="en-US" dirty="0" smtClean="0"/>
              <a:t>Generally, nonbusiness assets such as securities, e.g. stocks, bonds, mutual funds</a:t>
            </a:r>
          </a:p>
          <a:p>
            <a:r>
              <a:rPr lang="en-US" dirty="0" smtClean="0"/>
              <a:t>NOT a capital asset</a:t>
            </a:r>
          </a:p>
          <a:p>
            <a:pPr lvl="1"/>
            <a:r>
              <a:rPr lang="en-US" dirty="0" smtClean="0"/>
              <a:t>Inventory</a:t>
            </a:r>
          </a:p>
          <a:p>
            <a:pPr lvl="1"/>
            <a:r>
              <a:rPr lang="en-US" dirty="0" smtClean="0"/>
              <a:t>Property used as a rental or in a business</a:t>
            </a:r>
          </a:p>
          <a:p>
            <a:pPr lvl="1"/>
            <a:r>
              <a:rPr lang="en-US" dirty="0" smtClean="0"/>
              <a:t>Copyright, a literary, musical, or artistic composition letter, memo or similar</a:t>
            </a:r>
          </a:p>
          <a:p>
            <a:r>
              <a:rPr lang="en-US" dirty="0" smtClean="0"/>
              <a:t>“Sort-of” capital assets</a:t>
            </a:r>
          </a:p>
          <a:p>
            <a:pPr lvl="1"/>
            <a:r>
              <a:rPr lang="en-US" dirty="0" smtClean="0"/>
              <a:t>Homes and other personal use items (e.g. boat, jewelry, car, etc.)</a:t>
            </a:r>
          </a:p>
          <a:p>
            <a:pPr lvl="2"/>
            <a:r>
              <a:rPr lang="en-US" dirty="0" smtClean="0"/>
              <a:t>Capital assets for gains (taxed)</a:t>
            </a:r>
          </a:p>
          <a:p>
            <a:pPr lvl="2"/>
            <a:r>
              <a:rPr lang="en-US" dirty="0" smtClean="0"/>
              <a:t>Personal assets for losses (not deductible)</a:t>
            </a:r>
          </a:p>
          <a:p>
            <a:pPr lvl="2"/>
            <a:endParaRPr lang="en-US" dirty="0"/>
          </a:p>
          <a:p>
            <a:endParaRPr lang="en-US"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a:t>
            </a:fld>
            <a:endParaRPr lang="en-US" altLang="en-US"/>
          </a:p>
        </p:txBody>
      </p:sp>
      <p:sp>
        <p:nvSpPr>
          <p:cNvPr id="5" name="Date Placeholder 4"/>
          <p:cNvSpPr>
            <a:spLocks noGrp="1"/>
          </p:cNvSpPr>
          <p:nvPr>
            <p:ph type="dt" sz="half" idx="10"/>
          </p:nvPr>
        </p:nvSpPr>
        <p:spPr/>
        <p:txBody>
          <a:bodyPr/>
          <a:lstStyle/>
          <a:p>
            <a:pPr>
              <a:defRPr/>
            </a:pPr>
            <a:r>
              <a:rPr lang="en-US" smtClean="0"/>
              <a:t>11-23-2015</a:t>
            </a:r>
            <a:endParaRPr lang="en-US"/>
          </a:p>
        </p:txBody>
      </p:sp>
      <p:sp>
        <p:nvSpPr>
          <p:cNvPr id="6" name="Footer Placeholder 5"/>
          <p:cNvSpPr>
            <a:spLocks noGrp="1"/>
          </p:cNvSpPr>
          <p:nvPr>
            <p:ph type="ftr" sz="quarter" idx="3"/>
          </p:nvPr>
        </p:nvSpPr>
        <p:spPr/>
        <p:txBody>
          <a:bodyPr/>
          <a:lstStyle/>
          <a:p>
            <a:r>
              <a:rPr lang="en-US" smtClean="0"/>
              <a:t>NJ TAX TY2014 v2</a:t>
            </a:r>
            <a:endParaRPr lang="en-US"/>
          </a:p>
        </p:txBody>
      </p:sp>
    </p:spTree>
    <p:extLst>
      <p:ext uri="{BB962C8B-B14F-4D97-AF65-F5344CB8AC3E}">
        <p14:creationId xmlns:p14="http://schemas.microsoft.com/office/powerpoint/2010/main" val="37997354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609599" y="1600200"/>
            <a:ext cx="8001001" cy="4191000"/>
          </a:xfrm>
          <a:prstGeom prst="rect">
            <a:avLst/>
          </a:prstGeom>
          <a:noFill/>
          <a:ln w="9525">
            <a:noFill/>
            <a:miter lim="800000"/>
            <a:headEnd/>
            <a:tailEnd/>
          </a:ln>
        </p:spPr>
      </p:pic>
      <p:sp>
        <p:nvSpPr>
          <p:cNvPr id="389123" name="Rectangle 2"/>
          <p:cNvSpPr>
            <a:spLocks noGrp="1" noChangeArrowheads="1"/>
          </p:cNvSpPr>
          <p:nvPr>
            <p:ph type="title"/>
          </p:nvPr>
        </p:nvSpPr>
        <p:spPr/>
        <p:txBody>
          <a:bodyPr>
            <a:normAutofit fontScale="90000"/>
          </a:bodyPr>
          <a:lstStyle/>
          <a:p>
            <a:r>
              <a:rPr lang="en-US" altLang="en-US" sz="3600" dirty="0" smtClean="0"/>
              <a:t>Capital Loss Carryover From This Year to Next Year - Schedule D Worksheet 2</a:t>
            </a:r>
          </a:p>
        </p:txBody>
      </p:sp>
      <p:sp>
        <p:nvSpPr>
          <p:cNvPr id="389125" name="Text Box 4"/>
          <p:cNvSpPr txBox="1">
            <a:spLocks noChangeArrowheads="1"/>
          </p:cNvSpPr>
          <p:nvPr/>
        </p:nvSpPr>
        <p:spPr bwMode="auto">
          <a:xfrm>
            <a:off x="0" y="57150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ClrTx/>
              <a:buSzTx/>
              <a:buFontTx/>
              <a:buNone/>
            </a:pPr>
            <a:r>
              <a:rPr lang="en-US" altLang="en-US" b="1" dirty="0">
                <a:latin typeface="Verdana" panose="020B0604030504040204" pitchFamily="34" charset="0"/>
                <a:cs typeface="Arial" panose="020B0604020202020204" pitchFamily="34" charset="0"/>
              </a:rPr>
              <a:t>Required For Next Year’s Returns</a:t>
            </a:r>
          </a:p>
        </p:txBody>
      </p:sp>
      <p:sp>
        <p:nvSpPr>
          <p:cNvPr id="905223" name="Line 7"/>
          <p:cNvSpPr>
            <a:spLocks noChangeShapeType="1"/>
          </p:cNvSpPr>
          <p:nvPr/>
        </p:nvSpPr>
        <p:spPr bwMode="auto">
          <a:xfrm>
            <a:off x="6400800" y="3714750"/>
            <a:ext cx="1828800" cy="7810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5224" name="Line 8"/>
          <p:cNvSpPr>
            <a:spLocks noChangeShapeType="1"/>
          </p:cNvSpPr>
          <p:nvPr/>
        </p:nvSpPr>
        <p:spPr bwMode="auto">
          <a:xfrm>
            <a:off x="5486400" y="4800600"/>
            <a:ext cx="2819400" cy="89693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3" name="TextBox 11"/>
          <p:cNvSpPr txBox="1">
            <a:spLocks noChangeArrowheads="1"/>
          </p:cNvSpPr>
          <p:nvPr/>
        </p:nvSpPr>
        <p:spPr bwMode="auto">
          <a:xfrm>
            <a:off x="3200400" y="3392488"/>
            <a:ext cx="3200400" cy="646112"/>
          </a:xfrm>
          <a:prstGeom prst="rect">
            <a:avLst/>
          </a:prstGeom>
          <a:solidFill>
            <a:schemeClr val="accent1"/>
          </a:solidFill>
          <a:ln w="9525">
            <a:solidFill>
              <a:srgbClr val="000000"/>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Short Term </a:t>
            </a:r>
            <a:r>
              <a:rPr lang="en-US" altLang="en-US" sz="1800" b="1" dirty="0" smtClean="0">
                <a:latin typeface="Arial" panose="020B0604020202020204" pitchFamily="34" charset="0"/>
                <a:cs typeface="Arial" panose="020B0604020202020204" pitchFamily="34" charset="0"/>
              </a:rPr>
              <a:t>carryover </a:t>
            </a:r>
            <a:r>
              <a:rPr lang="en-US" altLang="en-US" sz="1800" b="1" dirty="0">
                <a:latin typeface="Arial" panose="020B0604020202020204" pitchFamily="34" charset="0"/>
                <a:cs typeface="Arial" panose="020B0604020202020204" pitchFamily="34" charset="0"/>
              </a:rPr>
              <a:t>from This Year to Next Year</a:t>
            </a:r>
          </a:p>
        </p:txBody>
      </p:sp>
      <p:sp>
        <p:nvSpPr>
          <p:cNvPr id="1034" name="TextBox 12"/>
          <p:cNvSpPr txBox="1">
            <a:spLocks noChangeArrowheads="1"/>
          </p:cNvSpPr>
          <p:nvPr/>
        </p:nvSpPr>
        <p:spPr bwMode="auto">
          <a:xfrm>
            <a:off x="2209800" y="4267200"/>
            <a:ext cx="3200400" cy="646113"/>
          </a:xfrm>
          <a:prstGeom prst="rect">
            <a:avLst/>
          </a:prstGeom>
          <a:solidFill>
            <a:schemeClr val="accent1"/>
          </a:solidFill>
          <a:ln w="9525">
            <a:solidFill>
              <a:srgbClr val="000000"/>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Long Term </a:t>
            </a:r>
            <a:r>
              <a:rPr lang="en-US" altLang="en-US" sz="1800" b="1" dirty="0" smtClean="0">
                <a:latin typeface="Arial" panose="020B0604020202020204" pitchFamily="34" charset="0"/>
                <a:cs typeface="Arial" panose="020B0604020202020204" pitchFamily="34" charset="0"/>
              </a:rPr>
              <a:t>carryover </a:t>
            </a:r>
            <a:r>
              <a:rPr lang="en-US" altLang="en-US" sz="1800" b="1" dirty="0">
                <a:latin typeface="Arial" panose="020B0604020202020204" pitchFamily="34" charset="0"/>
                <a:cs typeface="Arial" panose="020B0604020202020204" pitchFamily="34" charset="0"/>
              </a:rPr>
              <a:t>from This Year to Next Year</a:t>
            </a:r>
          </a:p>
        </p:txBody>
      </p:sp>
      <p:pic>
        <p:nvPicPr>
          <p:cNvPr id="13" name="Picture 12"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20</a:t>
            </a:fld>
            <a:endParaRPr lang="en-US"/>
          </a:p>
        </p:txBody>
      </p:sp>
    </p:spTree>
    <p:extLst>
      <p:ext uri="{BB962C8B-B14F-4D97-AF65-F5344CB8AC3E}">
        <p14:creationId xmlns:p14="http://schemas.microsoft.com/office/powerpoint/2010/main" val="109389001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3" cstate="print"/>
          <a:srcRect l="23585" t="9906" r="2830"/>
          <a:stretch>
            <a:fillRect/>
          </a:stretch>
        </p:blipFill>
        <p:spPr bwMode="auto">
          <a:xfrm>
            <a:off x="609600" y="1600201"/>
            <a:ext cx="7848600" cy="44958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altLang="en-US" sz="3600" dirty="0"/>
              <a:t>Capital Loss Carryover From </a:t>
            </a:r>
            <a:r>
              <a:rPr lang="en-US" altLang="en-US" sz="3600" dirty="0" smtClean="0"/>
              <a:t>Last </a:t>
            </a:r>
            <a:r>
              <a:rPr lang="en-US" altLang="en-US" sz="3600" dirty="0"/>
              <a:t>Year </a:t>
            </a:r>
            <a:r>
              <a:rPr lang="en-US" altLang="en-US" sz="3600" dirty="0" smtClean="0"/>
              <a:t> to This </a:t>
            </a:r>
            <a:r>
              <a:rPr lang="en-US" altLang="en-US" sz="3600" dirty="0"/>
              <a:t>Year - Schedule D </a:t>
            </a:r>
            <a:r>
              <a:rPr lang="en-US" altLang="en-US" sz="3600" dirty="0" smtClean="0"/>
              <a:t>Page 1</a:t>
            </a:r>
            <a:endParaRPr lang="en-US" sz="3600" dirty="0"/>
          </a:p>
        </p:txBody>
      </p:sp>
      <p:sp>
        <p:nvSpPr>
          <p:cNvPr id="6" name="TextBox 5"/>
          <p:cNvSpPr txBox="1"/>
          <p:nvPr/>
        </p:nvSpPr>
        <p:spPr>
          <a:xfrm>
            <a:off x="3352800" y="4191000"/>
            <a:ext cx="5410200" cy="923330"/>
          </a:xfrm>
          <a:prstGeom prst="rect">
            <a:avLst/>
          </a:prstGeom>
          <a:solidFill>
            <a:schemeClr val="accent5">
              <a:lumMod val="75000"/>
            </a:schemeClr>
          </a:solidFill>
          <a:ln>
            <a:solidFill>
              <a:schemeClr val="tx1"/>
            </a:solidFill>
          </a:ln>
        </p:spPr>
        <p:txBody>
          <a:bodyPr wrap="square" rtlCol="0">
            <a:spAutoFit/>
          </a:bodyPr>
          <a:lstStyle/>
          <a:p>
            <a:r>
              <a:rPr lang="en-US" b="1" dirty="0" smtClean="0"/>
              <a:t>Enter short-term carryover loss from last tax year to this year on Line 6 (if return has carry-forward data, it will populate automatically) </a:t>
            </a:r>
            <a:endParaRPr lang="en-US" b="1" dirty="0"/>
          </a:p>
        </p:txBody>
      </p:sp>
      <p:cxnSp>
        <p:nvCxnSpPr>
          <p:cNvPr id="8" name="Straight Arrow Connector 7"/>
          <p:cNvCxnSpPr>
            <a:endCxn id="11" idx="1"/>
          </p:cNvCxnSpPr>
          <p:nvPr/>
        </p:nvCxnSpPr>
        <p:spPr bwMode="auto">
          <a:xfrm>
            <a:off x="7239000" y="5105400"/>
            <a:ext cx="851274" cy="806637"/>
          </a:xfrm>
          <a:prstGeom prst="straightConnector1">
            <a:avLst/>
          </a:prstGeom>
          <a:noFill/>
          <a:ln w="38100" cap="flat" cmpd="sng" algn="ctr">
            <a:solidFill>
              <a:srgbClr val="FF0000"/>
            </a:solidFill>
            <a:prstDash val="solid"/>
            <a:round/>
            <a:headEnd type="none" w="med" len="med"/>
            <a:tailEnd type="triangle"/>
          </a:ln>
          <a:effectLst/>
        </p:spPr>
      </p:cxnSp>
      <p:sp>
        <p:nvSpPr>
          <p:cNvPr id="12" name="TextBox 11"/>
          <p:cNvSpPr txBox="1"/>
          <p:nvPr/>
        </p:nvSpPr>
        <p:spPr>
          <a:xfrm>
            <a:off x="762000" y="6172200"/>
            <a:ext cx="7622600"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Enter long-term carryover from last tax year to this year on Line 14</a:t>
            </a:r>
            <a:endParaRPr lang="en-US" b="1" dirty="0"/>
          </a:p>
        </p:txBody>
      </p:sp>
      <p:pic>
        <p:nvPicPr>
          <p:cNvPr id="9" name="Picture 8"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11" name="Oval 4"/>
          <p:cNvSpPr>
            <a:spLocks noChangeArrowheads="1"/>
          </p:cNvSpPr>
          <p:nvPr/>
        </p:nvSpPr>
        <p:spPr bwMode="auto">
          <a:xfrm>
            <a:off x="8001000" y="5867400"/>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11-23-2015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21</a:t>
            </a:fld>
            <a:endParaRPr lang="en-US"/>
          </a:p>
        </p:txBody>
      </p:sp>
    </p:spTree>
    <p:extLst>
      <p:ext uri="{BB962C8B-B14F-4D97-AF65-F5344CB8AC3E}">
        <p14:creationId xmlns:p14="http://schemas.microsoft.com/office/powerpoint/2010/main" val="18644213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ltLang="en-US" smtClean="0"/>
              <a:t>Capital Gain Distributions</a:t>
            </a:r>
          </a:p>
        </p:txBody>
      </p:sp>
      <p:sp>
        <p:nvSpPr>
          <p:cNvPr id="391171" name="Rectangle 3"/>
          <p:cNvSpPr>
            <a:spLocks noGrp="1" noChangeArrowheads="1"/>
          </p:cNvSpPr>
          <p:nvPr>
            <p:ph idx="1"/>
          </p:nvPr>
        </p:nvSpPr>
        <p:spPr/>
        <p:txBody>
          <a:bodyPr>
            <a:normAutofit fontScale="85000" lnSpcReduction="10000"/>
          </a:bodyPr>
          <a:lstStyle/>
          <a:p>
            <a:r>
              <a:rPr lang="en-US" altLang="en-US" dirty="0" smtClean="0"/>
              <a:t>These distributions result when mutual funds that sold stock pass resulting gains to taxpayer each year</a:t>
            </a:r>
          </a:p>
          <a:p>
            <a:pPr lvl="1"/>
            <a:r>
              <a:rPr lang="en-US" altLang="en-US" dirty="0" smtClean="0"/>
              <a:t>Result from sales within the mutual fund; does not matter if taxpayer sold the fund itself or still owns it</a:t>
            </a:r>
          </a:p>
          <a:p>
            <a:r>
              <a:rPr lang="en-US" altLang="en-US" dirty="0" smtClean="0"/>
              <a:t>Treated as long-term capital gain.  Enter on 1099-DIV worksheet</a:t>
            </a:r>
          </a:p>
          <a:p>
            <a:pPr lvl="1"/>
            <a:r>
              <a:rPr lang="en-US" altLang="en-US" dirty="0" smtClean="0"/>
              <a:t>If </a:t>
            </a:r>
            <a:r>
              <a:rPr lang="en-US" altLang="en-US" dirty="0" err="1" smtClean="0"/>
              <a:t>Sch</a:t>
            </a:r>
            <a:r>
              <a:rPr lang="en-US" altLang="en-US" dirty="0" smtClean="0"/>
              <a:t> D required for other transactions, will flow to </a:t>
            </a:r>
            <a:r>
              <a:rPr lang="en-US" altLang="en-US" dirty="0" err="1" smtClean="0"/>
              <a:t>Sch</a:t>
            </a:r>
            <a:r>
              <a:rPr lang="en-US" altLang="en-US" dirty="0" smtClean="0"/>
              <a:t> D, then to 1040 line 13</a:t>
            </a:r>
          </a:p>
          <a:p>
            <a:pPr lvl="1"/>
            <a:r>
              <a:rPr lang="en-US" altLang="en-US" dirty="0" smtClean="0"/>
              <a:t>If these are the only capital gains, no Schedule D required and will flow directly to 1040 line 13</a:t>
            </a:r>
          </a:p>
          <a:p>
            <a:r>
              <a:rPr lang="en-US" altLang="en-US" dirty="0" smtClean="0"/>
              <a:t>Reported on 1099-DIV Box 2a or Broker’s Consolidated Statement</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22</a:t>
            </a:fld>
            <a:endParaRPr lang="en-US"/>
          </a:p>
        </p:txBody>
      </p:sp>
    </p:spTree>
    <p:extLst>
      <p:ext uri="{BB962C8B-B14F-4D97-AF65-F5344CB8AC3E}">
        <p14:creationId xmlns:p14="http://schemas.microsoft.com/office/powerpoint/2010/main" val="26396247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normAutofit fontScale="90000"/>
          </a:bodyPr>
          <a:lstStyle/>
          <a:p>
            <a:r>
              <a:rPr lang="en-US" altLang="en-US" sz="3800" smtClean="0"/>
              <a:t>1099-DIV</a:t>
            </a:r>
            <a:br>
              <a:rPr lang="en-US" altLang="en-US" sz="3800" smtClean="0"/>
            </a:br>
            <a:r>
              <a:rPr lang="en-US" altLang="en-US" sz="3800" smtClean="0"/>
              <a:t>Dividends &amp; Distributions</a:t>
            </a:r>
          </a:p>
        </p:txBody>
      </p:sp>
      <p:pic>
        <p:nvPicPr>
          <p:cNvPr id="393220" name="Picture 3" descr="1099 d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905000"/>
            <a:ext cx="78486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7268" name="Oval 4"/>
          <p:cNvSpPr>
            <a:spLocks noChangeArrowheads="1"/>
          </p:cNvSpPr>
          <p:nvPr/>
        </p:nvSpPr>
        <p:spPr bwMode="auto">
          <a:xfrm>
            <a:off x="4114800" y="2819400"/>
            <a:ext cx="25146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93222" name="Text Box 5"/>
          <p:cNvSpPr txBox="1">
            <a:spLocks noChangeArrowheads="1"/>
          </p:cNvSpPr>
          <p:nvPr/>
        </p:nvSpPr>
        <p:spPr bwMode="auto">
          <a:xfrm>
            <a:off x="6096000" y="2286000"/>
            <a:ext cx="762000" cy="369888"/>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ClrTx/>
              <a:buSzTx/>
              <a:buFontTx/>
              <a:buNone/>
            </a:pPr>
            <a:r>
              <a:rPr lang="en-US" altLang="en-US" sz="1800" b="1" dirty="0" smtClean="0">
                <a:solidFill>
                  <a:srgbClr val="000000"/>
                </a:solidFill>
                <a:latin typeface="Arial" panose="020B0604020202020204" pitchFamily="34" charset="0"/>
                <a:cs typeface="Arial" panose="020B0604020202020204" pitchFamily="34" charset="0"/>
              </a:rPr>
              <a:t>2014</a:t>
            </a:r>
            <a:endParaRPr lang="en-US" altLang="en-US" sz="1800" b="1"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a:p>
        </p:txBody>
      </p:sp>
    </p:spTree>
    <p:extLst>
      <p:ext uri="{BB962C8B-B14F-4D97-AF65-F5344CB8AC3E}">
        <p14:creationId xmlns:p14="http://schemas.microsoft.com/office/powerpoint/2010/main" val="1388654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4"/>
          <p:cNvSpPr>
            <a:spLocks noGrp="1" noChangeArrowheads="1"/>
          </p:cNvSpPr>
          <p:nvPr>
            <p:ph type="title"/>
          </p:nvPr>
        </p:nvSpPr>
        <p:spPr/>
        <p:txBody>
          <a:bodyPr/>
          <a:lstStyle/>
          <a:p>
            <a:r>
              <a:rPr lang="en-US" altLang="en-US" smtClean="0"/>
              <a:t>1099 Consolidated Statement</a:t>
            </a:r>
          </a:p>
        </p:txBody>
      </p:sp>
      <p:pic>
        <p:nvPicPr>
          <p:cNvPr id="395268" name="Picture 2" descr="broker statement 2"/>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b="17538"/>
          <a:stretch>
            <a:fillRect/>
          </a:stretch>
        </p:blipFill>
        <p:spPr bwMode="auto">
          <a:xfrm>
            <a:off x="609600" y="1524000"/>
            <a:ext cx="8077200" cy="4467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08292" name="Oval 4"/>
          <p:cNvSpPr>
            <a:spLocks noChangeArrowheads="1"/>
          </p:cNvSpPr>
          <p:nvPr/>
        </p:nvSpPr>
        <p:spPr bwMode="auto">
          <a:xfrm>
            <a:off x="1752600" y="3429000"/>
            <a:ext cx="1219200" cy="990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a:p>
        </p:txBody>
      </p:sp>
    </p:spTree>
    <p:extLst>
      <p:ext uri="{BB962C8B-B14F-4D97-AF65-F5344CB8AC3E}">
        <p14:creationId xmlns:p14="http://schemas.microsoft.com/office/powerpoint/2010/main" val="33057988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ltLang="en-US" smtClean="0"/>
              <a:t>Demutualization</a:t>
            </a:r>
          </a:p>
        </p:txBody>
      </p:sp>
      <p:sp>
        <p:nvSpPr>
          <p:cNvPr id="397315" name="Rectangle 3"/>
          <p:cNvSpPr>
            <a:spLocks noGrp="1" noChangeArrowheads="1"/>
          </p:cNvSpPr>
          <p:nvPr>
            <p:ph idx="1"/>
          </p:nvPr>
        </p:nvSpPr>
        <p:spPr/>
        <p:txBody>
          <a:bodyPr>
            <a:normAutofit fontScale="92500" lnSpcReduction="10000"/>
          </a:bodyPr>
          <a:lstStyle/>
          <a:p>
            <a:r>
              <a:rPr lang="en-US" altLang="en-US" dirty="0" smtClean="0"/>
              <a:t>Demutualization occurs when insurance company is changed from a “mutual company” to a “stock company” &amp; issues stock or cash to policyholders in the new company</a:t>
            </a:r>
          </a:p>
          <a:p>
            <a:pPr lvl="1"/>
            <a:r>
              <a:rPr lang="en-US" altLang="en-US" dirty="0" smtClean="0"/>
              <a:t>Per IRS, cost basis of stock issued is $0 </a:t>
            </a:r>
          </a:p>
          <a:p>
            <a:pPr lvl="1"/>
            <a:r>
              <a:rPr lang="en-US" altLang="en-US" dirty="0" smtClean="0"/>
              <a:t>When sold, stock is always long term</a:t>
            </a:r>
          </a:p>
          <a:p>
            <a:pPr lvl="1"/>
            <a:r>
              <a:rPr lang="en-US" altLang="en-US" dirty="0" smtClean="0"/>
              <a:t>Several court cases have issued different rulings on cost basis.  Taxability varies depending on the type of transaction.  If amount is significant and affects the tax owed, the taxpayer may benefit by going to a paid preparer</a:t>
            </a:r>
          </a:p>
          <a:p>
            <a:endParaRPr lang="en-US" altLang="en-US"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25</a:t>
            </a:fld>
            <a:endParaRPr lang="en-US"/>
          </a:p>
        </p:txBody>
      </p:sp>
    </p:spTree>
    <p:extLst>
      <p:ext uri="{BB962C8B-B14F-4D97-AF65-F5344CB8AC3E}">
        <p14:creationId xmlns:p14="http://schemas.microsoft.com/office/powerpoint/2010/main" val="1592784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itle 1"/>
          <p:cNvSpPr>
            <a:spLocks noGrp="1"/>
          </p:cNvSpPr>
          <p:nvPr>
            <p:ph type="title"/>
          </p:nvPr>
        </p:nvSpPr>
        <p:spPr/>
        <p:txBody>
          <a:bodyPr>
            <a:normAutofit fontScale="90000"/>
          </a:bodyPr>
          <a:lstStyle/>
          <a:p>
            <a:r>
              <a:rPr lang="en-US" altLang="en-US" sz="3600" smtClean="0"/>
              <a:t>Schedule K-1</a:t>
            </a:r>
            <a:br>
              <a:rPr lang="en-US" altLang="en-US" sz="3600" smtClean="0"/>
            </a:br>
            <a:r>
              <a:rPr lang="en-US" altLang="en-US" sz="3600" smtClean="0"/>
              <a:t>Capital Gains &amp; Losses</a:t>
            </a:r>
          </a:p>
        </p:txBody>
      </p:sp>
      <p:sp>
        <p:nvSpPr>
          <p:cNvPr id="28675" name="Content Placeholder 2"/>
          <p:cNvSpPr>
            <a:spLocks noGrp="1"/>
          </p:cNvSpPr>
          <p:nvPr>
            <p:ph idx="1"/>
          </p:nvPr>
        </p:nvSpPr>
        <p:spPr>
          <a:xfrm>
            <a:off x="609600" y="1524000"/>
            <a:ext cx="8001000" cy="4800600"/>
          </a:xfrm>
        </p:spPr>
        <p:txBody>
          <a:bodyPr>
            <a:normAutofit fontScale="92500" lnSpcReduction="20000"/>
          </a:bodyPr>
          <a:lstStyle/>
          <a:p>
            <a:pPr marL="0" indent="0">
              <a:defRPr/>
            </a:pPr>
            <a:r>
              <a:rPr lang="en-US" sz="2800" dirty="0" smtClean="0"/>
              <a:t> </a:t>
            </a:r>
            <a:r>
              <a:rPr lang="en-US" sz="3000" dirty="0" smtClean="0"/>
              <a:t>End-of-year </a:t>
            </a:r>
            <a:r>
              <a:rPr lang="en-US" sz="3000" dirty="0"/>
              <a:t>tax statement:</a:t>
            </a:r>
          </a:p>
          <a:p>
            <a:pPr marL="400050" lvl="1" indent="0">
              <a:buFont typeface="Wingdings" panose="05000000000000000000" pitchFamily="2" charset="2"/>
              <a:buNone/>
              <a:defRPr/>
            </a:pPr>
            <a:r>
              <a:rPr lang="en-US" sz="3000" dirty="0" smtClean="0"/>
              <a:t>Schedule K-1 (</a:t>
            </a:r>
            <a:r>
              <a:rPr lang="en-US" sz="3000" dirty="0"/>
              <a:t>8865</a:t>
            </a:r>
            <a:r>
              <a:rPr lang="en-US" sz="3000" dirty="0" smtClean="0"/>
              <a:t>) Partner’s </a:t>
            </a:r>
            <a:r>
              <a:rPr lang="en-US" sz="3000" dirty="0"/>
              <a:t>Share of </a:t>
            </a:r>
            <a:r>
              <a:rPr lang="en-US" sz="3000" dirty="0" smtClean="0"/>
              <a:t>Income shows </a:t>
            </a:r>
          </a:p>
          <a:p>
            <a:pPr lvl="1">
              <a:defRPr/>
            </a:pPr>
            <a:r>
              <a:rPr lang="en-US" dirty="0"/>
              <a:t>N</a:t>
            </a:r>
            <a:r>
              <a:rPr lang="en-US" dirty="0" smtClean="0"/>
              <a:t>et short-term capital gain (loss)</a:t>
            </a:r>
          </a:p>
          <a:p>
            <a:pPr lvl="1">
              <a:defRPr/>
            </a:pPr>
            <a:r>
              <a:rPr lang="en-US" dirty="0" smtClean="0"/>
              <a:t>Net long-term capital gain (loss)</a:t>
            </a:r>
          </a:p>
          <a:p>
            <a:pPr>
              <a:defRPr/>
            </a:pPr>
            <a:r>
              <a:rPr lang="en-US" sz="3000" dirty="0" smtClean="0"/>
              <a:t>Where to report?</a:t>
            </a:r>
          </a:p>
          <a:p>
            <a:pPr lvl="1">
              <a:defRPr/>
            </a:pPr>
            <a:r>
              <a:rPr lang="en-US" dirty="0" smtClean="0"/>
              <a:t>Do NOT fill out K-1 Worksheet.  Instead:</a:t>
            </a:r>
          </a:p>
          <a:p>
            <a:pPr lvl="2">
              <a:defRPr/>
            </a:pPr>
            <a:r>
              <a:rPr lang="en-US" dirty="0" smtClean="0"/>
              <a:t>S/T - Report on </a:t>
            </a:r>
            <a:r>
              <a:rPr lang="en-US" dirty="0" err="1" smtClean="0"/>
              <a:t>Sch</a:t>
            </a:r>
            <a:r>
              <a:rPr lang="en-US" dirty="0" smtClean="0"/>
              <a:t> D Line 5 using scratch pad</a:t>
            </a:r>
          </a:p>
          <a:p>
            <a:pPr lvl="2">
              <a:defRPr/>
            </a:pPr>
            <a:r>
              <a:rPr lang="en-US" dirty="0" smtClean="0"/>
              <a:t>L/T – Report on </a:t>
            </a:r>
            <a:r>
              <a:rPr lang="en-US" dirty="0" err="1" smtClean="0"/>
              <a:t>Sch</a:t>
            </a:r>
            <a:r>
              <a:rPr lang="en-US" dirty="0" smtClean="0"/>
              <a:t> D Line 12 using scratch pad</a:t>
            </a:r>
          </a:p>
          <a:p>
            <a:pPr lvl="1">
              <a:defRPr/>
            </a:pPr>
            <a:r>
              <a:rPr lang="en-US" dirty="0" smtClean="0"/>
              <a:t>Use “Sch K-1” as payer</a:t>
            </a:r>
          </a:p>
          <a:p>
            <a:pPr>
              <a:defRPr/>
            </a:pPr>
            <a:r>
              <a:rPr lang="en-US" dirty="0" smtClean="0"/>
              <a:t>See TaxPrep4Free.org Special Topic document</a:t>
            </a:r>
          </a:p>
          <a:p>
            <a:pPr marL="457200" lvl="1" indent="0">
              <a:buNone/>
              <a:defRPr/>
            </a:pPr>
            <a:r>
              <a:rPr lang="en-US" dirty="0" smtClean="0"/>
              <a:t>“K-1 Income Entry”</a:t>
            </a:r>
          </a:p>
          <a:p>
            <a:pPr>
              <a:buFont typeface="Wingdings" panose="05000000000000000000" pitchFamily="2" charset="2"/>
              <a:buNone/>
              <a:defRPr/>
            </a:pPr>
            <a:endParaRPr lang="en-US" dirty="0" smtClean="0"/>
          </a:p>
          <a:p>
            <a:pPr lvl="1">
              <a:defRPr/>
            </a:pPr>
            <a:endParaRPr lang="en-US"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a:p>
        </p:txBody>
      </p:sp>
    </p:spTree>
    <p:extLst>
      <p:ext uri="{BB962C8B-B14F-4D97-AF65-F5344CB8AC3E}">
        <p14:creationId xmlns:p14="http://schemas.microsoft.com/office/powerpoint/2010/main" val="73220186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1"/>
          <p:cNvSpPr>
            <a:spLocks noGrp="1"/>
          </p:cNvSpPr>
          <p:nvPr>
            <p:ph type="title"/>
          </p:nvPr>
        </p:nvSpPr>
        <p:spPr/>
        <p:txBody>
          <a:bodyPr/>
          <a:lstStyle/>
          <a:p>
            <a:r>
              <a:rPr lang="en-US" altLang="en-US" sz="3600" smtClean="0"/>
              <a:t>Sample Schedule K-1</a:t>
            </a:r>
          </a:p>
        </p:txBody>
      </p:sp>
      <p:pic>
        <p:nvPicPr>
          <p:cNvPr id="215043" name="Content Placeholder 3" descr="Sked K-1.jpg"/>
          <p:cNvPicPr>
            <a:picLocks noGrp="1" noChangeAspect="1"/>
          </p:cNvPicPr>
          <p:nvPr>
            <p:ph idx="1"/>
          </p:nvPr>
        </p:nvPicPr>
        <p:blipFill>
          <a:blip r:embed="rId3" cstate="print"/>
          <a:srcRect/>
          <a:stretch>
            <a:fillRect/>
          </a:stretch>
        </p:blipFill>
        <p:spPr>
          <a:xfrm>
            <a:off x="609600" y="1524000"/>
            <a:ext cx="8094663" cy="4681538"/>
          </a:xfrm>
          <a:solidFill>
            <a:schemeClr val="accent5">
              <a:lumMod val="75000"/>
            </a:schemeClr>
          </a:solidFill>
          <a:ln>
            <a:solidFill>
              <a:srgbClr val="001132"/>
            </a:solidFill>
          </a:ln>
        </p:spPr>
      </p:pic>
      <p:sp>
        <p:nvSpPr>
          <p:cNvPr id="401413" name="Text Box 9"/>
          <p:cNvSpPr txBox="1">
            <a:spLocks noChangeArrowheads="1"/>
          </p:cNvSpPr>
          <p:nvPr/>
        </p:nvSpPr>
        <p:spPr bwMode="auto">
          <a:xfrm>
            <a:off x="3429000" y="1600200"/>
            <a:ext cx="838200" cy="430213"/>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ClrTx/>
              <a:buSzTx/>
              <a:buFontTx/>
              <a:buNone/>
            </a:pPr>
            <a:r>
              <a:rPr lang="en-US" altLang="en-US" sz="2200" b="1" dirty="0" smtClean="0">
                <a:latin typeface="Arial" panose="020B0604020202020204" pitchFamily="34" charset="0"/>
                <a:cs typeface="Arial" panose="020B0604020202020204" pitchFamily="34" charset="0"/>
              </a:rPr>
              <a:t>2014</a:t>
            </a:r>
            <a:endParaRPr lang="en-US" altLang="en-US" sz="2200" b="1" dirty="0">
              <a:latin typeface="Arial" panose="020B0604020202020204" pitchFamily="34" charset="0"/>
              <a:cs typeface="Arial" panose="020B0604020202020204" pitchFamily="34" charset="0"/>
            </a:endParaRPr>
          </a:p>
        </p:txBody>
      </p:sp>
      <p:sp>
        <p:nvSpPr>
          <p:cNvPr id="6" name="Oval 4"/>
          <p:cNvSpPr>
            <a:spLocks noChangeArrowheads="1"/>
          </p:cNvSpPr>
          <p:nvPr/>
        </p:nvSpPr>
        <p:spPr bwMode="auto">
          <a:xfrm>
            <a:off x="4800600" y="5410200"/>
            <a:ext cx="2057400" cy="990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 name="Rectangle 6"/>
          <p:cNvSpPr/>
          <p:nvPr/>
        </p:nvSpPr>
        <p:spPr>
          <a:xfrm>
            <a:off x="685800" y="6248400"/>
            <a:ext cx="3519488" cy="369888"/>
          </a:xfrm>
          <a:prstGeom prst="rect">
            <a:avLst/>
          </a:prstGeom>
          <a:solidFill>
            <a:schemeClr val="accent5">
              <a:lumMod val="75000"/>
            </a:schemeClr>
          </a:solidFill>
          <a:ln>
            <a:solidFill>
              <a:srgbClr val="001132"/>
            </a:solidFill>
          </a:ln>
        </p:spPr>
        <p:txBody>
          <a:bodyPr wrap="none">
            <a:spAutoFit/>
          </a:bodyPr>
          <a:lstStyle/>
          <a:p>
            <a:pPr marL="342900" lvl="1" indent="-342900" eaLnBrk="1" hangingPunct="1">
              <a:buClr>
                <a:schemeClr val="folHlink"/>
              </a:buClr>
              <a:buSzPct val="90000"/>
              <a:buFont typeface="Wingdings" pitchFamily="2" charset="2"/>
              <a:buNone/>
              <a:defRPr/>
            </a:pPr>
            <a:r>
              <a:rPr lang="en-US" b="1" dirty="0">
                <a:latin typeface="Arial" charset="0"/>
                <a:cs typeface="Arial" charset="0"/>
              </a:rPr>
              <a:t>Note:  K-1s may vary in format</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a:p>
        </p:txBody>
      </p:sp>
    </p:spTree>
    <p:extLst>
      <p:ext uri="{BB962C8B-B14F-4D97-AF65-F5344CB8AC3E}">
        <p14:creationId xmlns:p14="http://schemas.microsoft.com/office/powerpoint/2010/main" val="32312626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ltLang="en-US" smtClean="0"/>
              <a:t>Wash Sales</a:t>
            </a:r>
            <a:endParaRPr lang="en-US" altLang="en-US" dirty="0" smtClean="0">
              <a:solidFill>
                <a:srgbClr val="FF0000"/>
              </a:solidFill>
            </a:endParaRPr>
          </a:p>
        </p:txBody>
      </p:sp>
      <p:sp>
        <p:nvSpPr>
          <p:cNvPr id="403459" name="Rectangle 3"/>
          <p:cNvSpPr>
            <a:spLocks noGrp="1" noChangeArrowheads="1"/>
          </p:cNvSpPr>
          <p:nvPr>
            <p:ph idx="1"/>
          </p:nvPr>
        </p:nvSpPr>
        <p:spPr>
          <a:xfrm>
            <a:off x="609600" y="1524000"/>
            <a:ext cx="8077200" cy="4800600"/>
          </a:xfrm>
        </p:spPr>
        <p:txBody>
          <a:bodyPr>
            <a:normAutofit fontScale="92500"/>
          </a:bodyPr>
          <a:lstStyle/>
          <a:p>
            <a:r>
              <a:rPr lang="en-US" altLang="en-US" sz="2800" dirty="0" smtClean="0"/>
              <a:t>Definition of a wash sale:</a:t>
            </a:r>
          </a:p>
          <a:p>
            <a:pPr lvl="1"/>
            <a:r>
              <a:rPr lang="en-US" altLang="en-US" sz="2600" dirty="0" smtClean="0"/>
              <a:t>A stock sold by taxpayer at a loss &amp; substantially equivalent stock is purchased within 30 days (either before or after).  The loss is not deductible</a:t>
            </a:r>
          </a:p>
          <a:p>
            <a:r>
              <a:rPr lang="en-US" altLang="en-US" sz="2800" dirty="0" smtClean="0"/>
              <a:t>1099-B, brokerage statement will show: </a:t>
            </a:r>
          </a:p>
          <a:p>
            <a:pPr lvl="1"/>
            <a:r>
              <a:rPr lang="en-US" altLang="en-US" sz="2600" dirty="0"/>
              <a:t>O</a:t>
            </a:r>
            <a:r>
              <a:rPr lang="en-US" altLang="en-US" sz="2600" dirty="0" smtClean="0"/>
              <a:t>riginal sales price in Box 2 &amp; cost in Box 3 </a:t>
            </a:r>
          </a:p>
          <a:p>
            <a:pPr lvl="1"/>
            <a:r>
              <a:rPr lang="en-US" altLang="en-US" sz="2600" dirty="0" smtClean="0"/>
              <a:t>Wash Sales Disallowed in Box 5</a:t>
            </a:r>
          </a:p>
          <a:p>
            <a:r>
              <a:rPr lang="en-US" altLang="en-US" sz="2800" dirty="0" smtClean="0"/>
              <a:t>On Capital Gains/Loss </a:t>
            </a:r>
            <a:r>
              <a:rPr lang="en-US" altLang="en-US" sz="2800" dirty="0" err="1" smtClean="0"/>
              <a:t>Wkt</a:t>
            </a:r>
            <a:r>
              <a:rPr lang="en-US" altLang="en-US" sz="2800" dirty="0" smtClean="0"/>
              <a:t>, enter sales price &amp; cost.  Enter adjustment code W in Column f &amp; wash sale amount as positive in Column g.  Will zero out loss</a:t>
            </a:r>
          </a:p>
          <a:p>
            <a:r>
              <a:rPr lang="en-US" altLang="en-US" sz="2800" dirty="0" smtClean="0"/>
              <a:t>Add disallowed loss to cost basis of new stock bought </a:t>
            </a:r>
          </a:p>
          <a:p>
            <a:pPr lvl="1"/>
            <a:endParaRPr lang="en-US" altLang="en-US" dirty="0" smtClean="0"/>
          </a:p>
          <a:p>
            <a:pPr lvl="1"/>
            <a:endParaRPr lang="en-US" altLang="en-US" dirty="0" smtClean="0"/>
          </a:p>
          <a:p>
            <a:pPr lvl="1"/>
            <a:endParaRPr lang="en-US" altLang="en-US" dirty="0" smtClean="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a:p>
        </p:txBody>
      </p:sp>
    </p:spTree>
    <p:extLst>
      <p:ext uri="{BB962C8B-B14F-4D97-AF65-F5344CB8AC3E}">
        <p14:creationId xmlns:p14="http://schemas.microsoft.com/office/powerpoint/2010/main" val="16054102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ltLang="en-US" smtClean="0"/>
              <a:t>Sample-Capital Gain/Loss Problem</a:t>
            </a:r>
          </a:p>
        </p:txBody>
      </p:sp>
      <p:sp>
        <p:nvSpPr>
          <p:cNvPr id="31750" name="Rectangle 3"/>
          <p:cNvSpPr>
            <a:spLocks noGrp="1" noChangeArrowheads="1"/>
          </p:cNvSpPr>
          <p:nvPr>
            <p:ph idx="1"/>
          </p:nvPr>
        </p:nvSpPr>
        <p:spPr/>
        <p:txBody>
          <a:bodyPr>
            <a:normAutofit lnSpcReduction="10000"/>
          </a:bodyPr>
          <a:lstStyle/>
          <a:p>
            <a:pPr>
              <a:lnSpc>
                <a:spcPct val="80000"/>
              </a:lnSpc>
              <a:defRPr/>
            </a:pPr>
            <a:r>
              <a:rPr lang="en-US" sz="2800" dirty="0" smtClean="0"/>
              <a:t>Douglas owned 100 shares of Premier mutual fund he purchased on 8/15/1983 for $20,000 </a:t>
            </a:r>
          </a:p>
          <a:p>
            <a:pPr>
              <a:lnSpc>
                <a:spcPct val="80000"/>
              </a:lnSpc>
              <a:defRPr/>
            </a:pPr>
            <a:endParaRPr lang="en-US" sz="2800" dirty="0" smtClean="0"/>
          </a:p>
          <a:p>
            <a:pPr>
              <a:lnSpc>
                <a:spcPct val="80000"/>
              </a:lnSpc>
              <a:defRPr/>
            </a:pPr>
            <a:r>
              <a:rPr lang="en-US" sz="2800" dirty="0" smtClean="0"/>
              <a:t>The records show he reinvested capital gains totaling $8,000, interest totaling $7,000 &amp; dividends totaling $3,000.   All reinvestments qualify for Long Term Capital Gain </a:t>
            </a:r>
          </a:p>
          <a:p>
            <a:pPr>
              <a:lnSpc>
                <a:spcPct val="80000"/>
              </a:lnSpc>
              <a:defRPr/>
            </a:pPr>
            <a:endParaRPr lang="en-US" sz="2800" dirty="0" smtClean="0"/>
          </a:p>
          <a:p>
            <a:pPr>
              <a:lnSpc>
                <a:spcPct val="80000"/>
              </a:lnSpc>
              <a:defRPr/>
            </a:pPr>
            <a:r>
              <a:rPr lang="en-US" sz="2800" dirty="0" smtClean="0"/>
              <a:t>He sold this fund for $39,201 on 11/15/2014</a:t>
            </a:r>
          </a:p>
          <a:p>
            <a:pPr>
              <a:lnSpc>
                <a:spcPct val="80000"/>
              </a:lnSpc>
              <a:buFont typeface="Wingdings" panose="05000000000000000000" pitchFamily="2" charset="2"/>
              <a:buNone/>
              <a:defRPr/>
            </a:pPr>
            <a:endParaRPr lang="en-US" sz="2800" dirty="0" smtClean="0"/>
          </a:p>
          <a:p>
            <a:pPr>
              <a:lnSpc>
                <a:spcPct val="80000"/>
              </a:lnSpc>
              <a:defRPr/>
            </a:pPr>
            <a:r>
              <a:rPr lang="en-US" sz="2800" dirty="0" smtClean="0"/>
              <a:t>What is his capital gain from Premier Mutual stock? </a:t>
            </a:r>
            <a:endParaRPr lang="en-US" sz="2800" b="1" dirty="0" smtClean="0"/>
          </a:p>
          <a:p>
            <a:pPr marL="0" indent="0">
              <a:lnSpc>
                <a:spcPct val="80000"/>
              </a:lnSpc>
              <a:buFont typeface="Wingdings" panose="05000000000000000000" pitchFamily="2" charset="2"/>
              <a:buNone/>
              <a:defRPr/>
            </a:pPr>
            <a:r>
              <a:rPr lang="en-US" sz="2800" dirty="0"/>
              <a:t>	</a:t>
            </a:r>
            <a:endParaRPr lang="en-US" sz="2800" dirty="0" smtClean="0"/>
          </a:p>
        </p:txBody>
      </p:sp>
      <p:sp>
        <p:nvSpPr>
          <p:cNvPr id="2" name="TextBox 1"/>
          <p:cNvSpPr txBox="1">
            <a:spLocks noChangeArrowheads="1"/>
          </p:cNvSpPr>
          <p:nvPr/>
        </p:nvSpPr>
        <p:spPr bwMode="auto">
          <a:xfrm>
            <a:off x="3200400" y="5867400"/>
            <a:ext cx="1331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800" b="1" dirty="0">
                <a:solidFill>
                  <a:srgbClr val="0000CC"/>
                </a:solidFill>
                <a:latin typeface="Arial" panose="020B0604020202020204" pitchFamily="34" charset="0"/>
                <a:cs typeface="Arial" panose="020B0604020202020204" pitchFamily="34" charset="0"/>
              </a:rPr>
              <a:t>$1,201</a:t>
            </a:r>
          </a:p>
        </p:txBody>
      </p:sp>
      <p:pic>
        <p:nvPicPr>
          <p:cNvPr id="7" name="Picture 6" descr="NJ Question" title="NJ Ques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760"/>
            <a:ext cx="612648" cy="611106"/>
          </a:xfrm>
          <a:prstGeom prst="rect">
            <a:avLst/>
          </a:prstGeom>
        </p:spPr>
      </p:pic>
      <p:sp>
        <p:nvSpPr>
          <p:cNvPr id="3" name="Date Placeholder 2"/>
          <p:cNvSpPr>
            <a:spLocks noGrp="1"/>
          </p:cNvSpPr>
          <p:nvPr>
            <p:ph type="dt" sz="half" idx="10"/>
          </p:nvPr>
        </p:nvSpPr>
        <p:spPr/>
        <p:txBody>
          <a:bodyPr/>
          <a:lstStyle/>
          <a:p>
            <a:r>
              <a:rPr lang="en-US" smtClean="0"/>
              <a:t>11-23-2015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29</a:t>
            </a:fld>
            <a:endParaRPr lang="en-US"/>
          </a:p>
        </p:txBody>
      </p:sp>
    </p:spTree>
    <p:extLst>
      <p:ext uri="{BB962C8B-B14F-4D97-AF65-F5344CB8AC3E}">
        <p14:creationId xmlns:p14="http://schemas.microsoft.com/office/powerpoint/2010/main" val="1635283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ltLang="en-US" smtClean="0"/>
              <a:t>Stock Sales – Schedule D</a:t>
            </a:r>
          </a:p>
        </p:txBody>
      </p:sp>
      <p:sp>
        <p:nvSpPr>
          <p:cNvPr id="354307" name="Rectangle 3"/>
          <p:cNvSpPr>
            <a:spLocks noGrp="1" noChangeArrowheads="1"/>
          </p:cNvSpPr>
          <p:nvPr>
            <p:ph idx="1"/>
          </p:nvPr>
        </p:nvSpPr>
        <p:spPr/>
        <p:txBody>
          <a:bodyPr/>
          <a:lstStyle/>
          <a:p>
            <a:r>
              <a:rPr lang="en-US" altLang="en-US" sz="3600" smtClean="0"/>
              <a:t>Key elements of stock sale</a:t>
            </a:r>
          </a:p>
          <a:p>
            <a:pPr lvl="1"/>
            <a:r>
              <a:rPr lang="en-US" altLang="en-US" sz="3600" smtClean="0"/>
              <a:t>When was it bought?</a:t>
            </a:r>
          </a:p>
          <a:p>
            <a:pPr lvl="1"/>
            <a:r>
              <a:rPr lang="en-US" altLang="en-US" sz="3600" smtClean="0"/>
              <a:t>When was it sold?</a:t>
            </a:r>
          </a:p>
          <a:p>
            <a:pPr lvl="1"/>
            <a:r>
              <a:rPr lang="en-US" altLang="en-US" sz="3600" smtClean="0"/>
              <a:t>What was the sales price?</a:t>
            </a:r>
          </a:p>
          <a:p>
            <a:pPr lvl="1"/>
            <a:r>
              <a:rPr lang="en-US" altLang="en-US" sz="3600" smtClean="0"/>
              <a:t>What was the cost basis? </a:t>
            </a:r>
          </a:p>
          <a:p>
            <a:r>
              <a:rPr lang="en-US" altLang="en-US" sz="3600" smtClean="0"/>
              <a:t>Use TW Capital Gain/Loss Worksheet for entering data for each transaction </a:t>
            </a:r>
          </a:p>
          <a:p>
            <a:endParaRPr lang="en-US" altLang="en-US" smtClean="0"/>
          </a:p>
          <a:p>
            <a:pPr lvl="1">
              <a:buFont typeface="Wingdings" panose="05000000000000000000" pitchFamily="2" charset="2"/>
              <a:buNone/>
            </a:pPr>
            <a:endParaRPr lang="en-US" altLang="en-US" smtClean="0"/>
          </a:p>
        </p:txBody>
      </p:sp>
      <p:pic>
        <p:nvPicPr>
          <p:cNvPr id="5" name="Picture 4"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a:p>
        </p:txBody>
      </p:sp>
    </p:spTree>
    <p:extLst>
      <p:ext uri="{BB962C8B-B14F-4D97-AF65-F5344CB8AC3E}">
        <p14:creationId xmlns:p14="http://schemas.microsoft.com/office/powerpoint/2010/main" val="38917688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itle 1"/>
          <p:cNvSpPr>
            <a:spLocks noGrp="1"/>
          </p:cNvSpPr>
          <p:nvPr>
            <p:ph type="title"/>
          </p:nvPr>
        </p:nvSpPr>
        <p:spPr/>
        <p:txBody>
          <a:bodyPr>
            <a:normAutofit fontScale="90000"/>
          </a:bodyPr>
          <a:lstStyle/>
          <a:p>
            <a:r>
              <a:rPr lang="en-US" altLang="en-US" smtClean="0"/>
              <a:t>TW Entering Capital Gain/Loss Transactions</a:t>
            </a:r>
            <a:endParaRPr lang="en-US" altLang="en-US" smtClean="0">
              <a:solidFill>
                <a:srgbClr val="FF0000"/>
              </a:solidFill>
            </a:endParaRPr>
          </a:p>
        </p:txBody>
      </p:sp>
      <p:sp>
        <p:nvSpPr>
          <p:cNvPr id="407555" name="Content Placeholder 2"/>
          <p:cNvSpPr>
            <a:spLocks noGrp="1"/>
          </p:cNvSpPr>
          <p:nvPr>
            <p:ph idx="1"/>
          </p:nvPr>
        </p:nvSpPr>
        <p:spPr/>
        <p:txBody>
          <a:bodyPr/>
          <a:lstStyle/>
          <a:p>
            <a:r>
              <a:rPr lang="en-US" altLang="en-US" dirty="0" smtClean="0"/>
              <a:t>Enter all gain/loss info on Capital Gain/Loss Transaction Worksheet, not on Schedule D or  Form 8949</a:t>
            </a:r>
          </a:p>
          <a:p>
            <a:pPr lvl="1"/>
            <a:r>
              <a:rPr lang="en-US" altLang="en-US" dirty="0" smtClean="0"/>
              <a:t>Worksheet is near top of list in Forms Tree </a:t>
            </a:r>
          </a:p>
          <a:p>
            <a:pPr lvl="1"/>
            <a:endParaRPr lang="en-US" altLang="en-US" dirty="0" smtClean="0"/>
          </a:p>
          <a:p>
            <a:r>
              <a:rPr lang="en-US" altLang="en-US" dirty="0" smtClean="0"/>
              <a:t>TW will transfer info from Worksheet to appropriate Form 8949, Schedule D, &amp; 1040</a:t>
            </a:r>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30</a:t>
            </a:fld>
            <a:endParaRPr lang="en-US"/>
          </a:p>
        </p:txBody>
      </p:sp>
    </p:spTree>
    <p:extLst>
      <p:ext uri="{BB962C8B-B14F-4D97-AF65-F5344CB8AC3E}">
        <p14:creationId xmlns:p14="http://schemas.microsoft.com/office/powerpoint/2010/main" val="416585494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609600" y="1600200"/>
            <a:ext cx="7924800" cy="4191000"/>
          </a:xfrm>
          <a:prstGeom prst="rect">
            <a:avLst/>
          </a:prstGeom>
          <a:noFill/>
          <a:ln w="9525">
            <a:noFill/>
            <a:miter lim="800000"/>
            <a:headEnd/>
            <a:tailEnd/>
          </a:ln>
        </p:spPr>
      </p:pic>
      <p:sp>
        <p:nvSpPr>
          <p:cNvPr id="409602" name="Title 1"/>
          <p:cNvSpPr>
            <a:spLocks noGrp="1"/>
          </p:cNvSpPr>
          <p:nvPr>
            <p:ph type="title"/>
          </p:nvPr>
        </p:nvSpPr>
        <p:spPr>
          <a:xfrm>
            <a:off x="685800" y="381000"/>
            <a:ext cx="8077200" cy="1143000"/>
          </a:xfrm>
        </p:spPr>
        <p:txBody>
          <a:bodyPr>
            <a:normAutofit fontScale="90000"/>
          </a:bodyPr>
          <a:lstStyle/>
          <a:p>
            <a:r>
              <a:rPr lang="en-US" altLang="en-US" sz="3800" smtClean="0"/>
              <a:t>Columns on Capital Gain/Loss Transactions Worksheet</a:t>
            </a:r>
            <a:endParaRPr lang="en-US" altLang="en-US" sz="2800" smtClean="0"/>
          </a:p>
        </p:txBody>
      </p:sp>
      <p:sp>
        <p:nvSpPr>
          <p:cNvPr id="409605" name="Oval 5"/>
          <p:cNvSpPr>
            <a:spLocks noChangeArrowheads="1"/>
          </p:cNvSpPr>
          <p:nvPr/>
        </p:nvSpPr>
        <p:spPr bwMode="auto">
          <a:xfrm>
            <a:off x="5943600" y="3657600"/>
            <a:ext cx="4572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409606" name="Oval 6"/>
          <p:cNvSpPr>
            <a:spLocks noChangeArrowheads="1"/>
          </p:cNvSpPr>
          <p:nvPr/>
        </p:nvSpPr>
        <p:spPr bwMode="auto">
          <a:xfrm>
            <a:off x="1981200" y="3733800"/>
            <a:ext cx="1524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409607" name="Oval 7"/>
          <p:cNvSpPr>
            <a:spLocks noChangeArrowheads="1"/>
          </p:cNvSpPr>
          <p:nvPr/>
        </p:nvSpPr>
        <p:spPr bwMode="auto">
          <a:xfrm>
            <a:off x="1828800" y="3733800"/>
            <a:ext cx="1524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409608" name="Oval 8"/>
          <p:cNvSpPr>
            <a:spLocks noChangeArrowheads="1"/>
          </p:cNvSpPr>
          <p:nvPr/>
        </p:nvSpPr>
        <p:spPr bwMode="auto">
          <a:xfrm>
            <a:off x="6477000" y="3657600"/>
            <a:ext cx="838200" cy="1143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12" name="Picture 11"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31</a:t>
            </a:fld>
            <a:endParaRPr lang="en-US"/>
          </a:p>
        </p:txBody>
      </p:sp>
    </p:spTree>
    <p:extLst>
      <p:ext uri="{BB962C8B-B14F-4D97-AF65-F5344CB8AC3E}">
        <p14:creationId xmlns:p14="http://schemas.microsoft.com/office/powerpoint/2010/main" val="245825009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1"/>
          <p:cNvSpPr>
            <a:spLocks noGrp="1"/>
          </p:cNvSpPr>
          <p:nvPr>
            <p:ph type="title"/>
          </p:nvPr>
        </p:nvSpPr>
        <p:spPr>
          <a:xfrm>
            <a:off x="609600" y="304800"/>
            <a:ext cx="8077200" cy="1143000"/>
          </a:xfrm>
        </p:spPr>
        <p:txBody>
          <a:bodyPr>
            <a:normAutofit fontScale="90000"/>
          </a:bodyPr>
          <a:lstStyle/>
          <a:p>
            <a:r>
              <a:rPr lang="en-US" altLang="en-US" sz="3800" smtClean="0"/>
              <a:t>Columns on Capital Gain/Loss Transactions Worksheet</a:t>
            </a:r>
            <a:endParaRPr lang="en-US" altLang="en-US" sz="2800" smtClean="0"/>
          </a:p>
        </p:txBody>
      </p:sp>
      <p:sp>
        <p:nvSpPr>
          <p:cNvPr id="411651" name="Content Placeholder 2"/>
          <p:cNvSpPr>
            <a:spLocks noGrp="1"/>
          </p:cNvSpPr>
          <p:nvPr>
            <p:ph idx="1"/>
          </p:nvPr>
        </p:nvSpPr>
        <p:spPr>
          <a:xfrm>
            <a:off x="609600" y="1524000"/>
            <a:ext cx="8077200" cy="4800600"/>
          </a:xfrm>
        </p:spPr>
        <p:txBody>
          <a:bodyPr>
            <a:normAutofit lnSpcReduction="10000"/>
          </a:bodyPr>
          <a:lstStyle/>
          <a:p>
            <a:r>
              <a:rPr lang="en-US" altLang="en-US" dirty="0" smtClean="0"/>
              <a:t>1099 column codes</a:t>
            </a:r>
          </a:p>
          <a:p>
            <a:pPr lvl="1"/>
            <a:r>
              <a:rPr lang="en-US" altLang="en-US" dirty="0" smtClean="0"/>
              <a:t>A – Short-term with cost basis reported to IRS</a:t>
            </a:r>
          </a:p>
          <a:p>
            <a:pPr lvl="1"/>
            <a:r>
              <a:rPr lang="en-US" altLang="en-US" dirty="0" smtClean="0"/>
              <a:t>B – Short-term with cost basis not reported to IRS</a:t>
            </a:r>
          </a:p>
          <a:p>
            <a:pPr lvl="1"/>
            <a:r>
              <a:rPr lang="en-US" altLang="en-US" dirty="0" smtClean="0"/>
              <a:t>C – Short-term with no 1099-B</a:t>
            </a:r>
          </a:p>
          <a:p>
            <a:pPr lvl="1"/>
            <a:r>
              <a:rPr lang="en-US" altLang="en-US" dirty="0" smtClean="0"/>
              <a:t>D – Long-term with cost basis reported to IRS</a:t>
            </a:r>
          </a:p>
          <a:p>
            <a:pPr lvl="1"/>
            <a:r>
              <a:rPr lang="en-US" altLang="en-US" dirty="0" smtClean="0"/>
              <a:t>E – Long-term with cost basis not reported to IRS</a:t>
            </a:r>
          </a:p>
          <a:p>
            <a:pPr lvl="1"/>
            <a:r>
              <a:rPr lang="en-US" altLang="en-US" dirty="0" smtClean="0"/>
              <a:t>F – Long-term with no 1099-B</a:t>
            </a:r>
          </a:p>
          <a:p>
            <a:r>
              <a:rPr lang="en-US" altLang="en-US" dirty="0" smtClean="0"/>
              <a:t>* Column – use if maximum tax rate is 28%</a:t>
            </a:r>
          </a:p>
          <a:p>
            <a:pPr lvl="1"/>
            <a:r>
              <a:rPr lang="en-US" altLang="en-US" dirty="0" smtClean="0"/>
              <a:t> E.g. – </a:t>
            </a:r>
            <a:r>
              <a:rPr lang="en-US" altLang="en-US" smtClean="0"/>
              <a:t>collectibles gain </a:t>
            </a:r>
            <a:r>
              <a:rPr lang="en-US" altLang="en-US" b="1" i="1" smtClean="0">
                <a:solidFill>
                  <a:srgbClr val="FF0000"/>
                </a:solidFill>
              </a:rPr>
              <a:t>(We don’t use this field)</a:t>
            </a:r>
            <a:r>
              <a:rPr lang="en-US" altLang="en-US" b="1" smtClean="0">
                <a:solidFill>
                  <a:srgbClr val="FF0000"/>
                </a:solidFill>
              </a:rPr>
              <a:t> </a:t>
            </a:r>
            <a:endParaRPr lang="en-US" altLang="en-US" i="1" dirty="0" smtClean="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a:p>
        </p:txBody>
      </p:sp>
    </p:spTree>
    <p:extLst>
      <p:ext uri="{BB962C8B-B14F-4D97-AF65-F5344CB8AC3E}">
        <p14:creationId xmlns:p14="http://schemas.microsoft.com/office/powerpoint/2010/main" val="282471924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1116013"/>
          </a:xfrm>
        </p:spPr>
        <p:txBody>
          <a:bodyPr>
            <a:normAutofit fontScale="90000"/>
          </a:bodyPr>
          <a:lstStyle/>
          <a:p>
            <a:r>
              <a:rPr lang="en-US" sz="4000" smtClean="0"/>
              <a:t>Rules for What Code to use in TW Capital  Gains Worksheet 1099 Column</a:t>
            </a:r>
            <a:endParaRPr lang="en-US" sz="4000" dirty="0"/>
          </a:p>
        </p:txBody>
      </p:sp>
      <p:pic>
        <p:nvPicPr>
          <p:cNvPr id="5" name="Content Placeholder 4"/>
          <p:cNvPicPr>
            <a:picLocks noGrp="1" noChangeAspect="1"/>
          </p:cNvPicPr>
          <p:nvPr>
            <p:ph idx="1"/>
          </p:nvPr>
        </p:nvPicPr>
        <p:blipFill>
          <a:blip r:embed="rId3" cstate="print"/>
          <a:srcRect l="1414" t="1630" r="2664" b="3848"/>
          <a:stretch>
            <a:fillRect/>
          </a:stretch>
        </p:blipFill>
        <p:spPr>
          <a:xfrm>
            <a:off x="685800" y="1600200"/>
            <a:ext cx="8229600" cy="4495800"/>
          </a:xfrm>
          <a:prstGeom prst="rect">
            <a:avLst/>
          </a:prstGeom>
        </p:spPr>
      </p:pic>
      <p:sp>
        <p:nvSpPr>
          <p:cNvPr id="7" name="TextBox 6"/>
          <p:cNvSpPr txBox="1"/>
          <p:nvPr/>
        </p:nvSpPr>
        <p:spPr>
          <a:xfrm>
            <a:off x="304800" y="6248400"/>
            <a:ext cx="8534400" cy="369332"/>
          </a:xfrm>
          <a:prstGeom prst="rect">
            <a:avLst/>
          </a:prstGeom>
          <a:solidFill>
            <a:schemeClr val="accent5">
              <a:lumMod val="75000"/>
            </a:schemeClr>
          </a:solidFill>
          <a:ln>
            <a:solidFill>
              <a:srgbClr val="001132"/>
            </a:solidFill>
          </a:ln>
        </p:spPr>
        <p:txBody>
          <a:bodyPr wrap="square" rtlCol="0">
            <a:spAutoFit/>
          </a:bodyPr>
          <a:lstStyle/>
          <a:p>
            <a:r>
              <a:rPr lang="en-US" b="1" dirty="0" smtClean="0"/>
              <a:t>From TaxPrep4Free.org Special Topics Document “Using </a:t>
            </a:r>
            <a:r>
              <a:rPr lang="en-US" b="1" dirty="0" err="1" smtClean="0"/>
              <a:t>Sch</a:t>
            </a:r>
            <a:r>
              <a:rPr lang="en-US" b="1" dirty="0" smtClean="0"/>
              <a:t> D Lines 1a/8a”</a:t>
            </a:r>
            <a:endParaRPr lang="en-US" b="1" dirty="0"/>
          </a:p>
        </p:txBody>
      </p:sp>
      <p:pic>
        <p:nvPicPr>
          <p:cNvPr id="6" name="Picture 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3" name="Date Placeholder 2"/>
          <p:cNvSpPr>
            <a:spLocks noGrp="1"/>
          </p:cNvSpPr>
          <p:nvPr>
            <p:ph type="dt" sz="half" idx="10"/>
          </p:nvPr>
        </p:nvSpPr>
        <p:spPr/>
        <p:txBody>
          <a:bodyPr/>
          <a:lstStyle/>
          <a:p>
            <a:r>
              <a:rPr lang="en-US" smtClean="0"/>
              <a:t>11-23-2015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33</a:t>
            </a:fld>
            <a:endParaRPr lang="en-US"/>
          </a:p>
        </p:txBody>
      </p:sp>
    </p:spTree>
    <p:extLst>
      <p:ext uri="{BB962C8B-B14F-4D97-AF65-F5344CB8AC3E}">
        <p14:creationId xmlns:p14="http://schemas.microsoft.com/office/powerpoint/2010/main" val="34931815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itle 1"/>
          <p:cNvSpPr>
            <a:spLocks noGrp="1"/>
          </p:cNvSpPr>
          <p:nvPr>
            <p:ph type="title"/>
          </p:nvPr>
        </p:nvSpPr>
        <p:spPr>
          <a:xfrm>
            <a:off x="609600" y="304800"/>
            <a:ext cx="8229600" cy="1143000"/>
          </a:xfrm>
        </p:spPr>
        <p:txBody>
          <a:bodyPr>
            <a:normAutofit fontScale="90000"/>
          </a:bodyPr>
          <a:lstStyle/>
          <a:p>
            <a:r>
              <a:rPr lang="en-US" altLang="en-US" sz="3800" smtClean="0"/>
              <a:t>Other Special Columns on Capital Gain/ Loss Transactions Worksheet</a:t>
            </a:r>
            <a:endParaRPr lang="en-US" altLang="en-US" sz="2800" dirty="0" smtClean="0"/>
          </a:p>
        </p:txBody>
      </p:sp>
      <p:sp>
        <p:nvSpPr>
          <p:cNvPr id="413699" name="Content Placeholder 2"/>
          <p:cNvSpPr>
            <a:spLocks noGrp="1"/>
          </p:cNvSpPr>
          <p:nvPr>
            <p:ph idx="1"/>
          </p:nvPr>
        </p:nvSpPr>
        <p:spPr>
          <a:xfrm>
            <a:off x="609600" y="1524000"/>
            <a:ext cx="8077200" cy="4800600"/>
          </a:xfrm>
        </p:spPr>
        <p:txBody>
          <a:bodyPr/>
          <a:lstStyle/>
          <a:p>
            <a:r>
              <a:rPr lang="en-US" altLang="en-US" sz="3000" dirty="0" smtClean="0"/>
              <a:t>Column f – Gain/Loss adjustment codes</a:t>
            </a:r>
          </a:p>
          <a:p>
            <a:pPr lvl="1"/>
            <a:r>
              <a:rPr lang="en-US" altLang="en-US" sz="2700" dirty="0" smtClean="0"/>
              <a:t>See Pub 4012 Tab D for codes to explain reason for adjustment</a:t>
            </a:r>
          </a:p>
          <a:p>
            <a:pPr lvl="1"/>
            <a:r>
              <a:rPr lang="en-US" altLang="en-US" sz="2700" dirty="0" smtClean="0"/>
              <a:t>Most common:</a:t>
            </a:r>
          </a:p>
          <a:p>
            <a:pPr lvl="2"/>
            <a:r>
              <a:rPr lang="en-US" altLang="en-US" dirty="0" smtClean="0"/>
              <a:t>Code H to exclude gain from Sale of Main Home</a:t>
            </a:r>
          </a:p>
          <a:p>
            <a:pPr lvl="2"/>
            <a:r>
              <a:rPr lang="en-US" altLang="en-US" dirty="0" smtClean="0"/>
              <a:t>Code E if 1099-B shows Gross Sales Price</a:t>
            </a:r>
          </a:p>
          <a:p>
            <a:r>
              <a:rPr lang="en-US" altLang="en-US" sz="3000" dirty="0" smtClean="0"/>
              <a:t>Column g – Adjustments to gain/loss</a:t>
            </a:r>
          </a:p>
          <a:p>
            <a:pPr lvl="1"/>
            <a:r>
              <a:rPr lang="en-US" altLang="en-US" sz="2700" dirty="0" smtClean="0"/>
              <a:t>Amount of adjustment</a:t>
            </a:r>
          </a:p>
          <a:p>
            <a:pPr lvl="1"/>
            <a:r>
              <a:rPr lang="en-US" altLang="en-US" sz="2700" dirty="0" smtClean="0"/>
              <a:t>Pub 4012 Tab D specifies whether to enter amount as positive or negative number</a:t>
            </a:r>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34</a:t>
            </a:fld>
            <a:endParaRPr lang="en-US"/>
          </a:p>
        </p:txBody>
      </p:sp>
    </p:spTree>
    <p:extLst>
      <p:ext uri="{BB962C8B-B14F-4D97-AF65-F5344CB8AC3E}">
        <p14:creationId xmlns:p14="http://schemas.microsoft.com/office/powerpoint/2010/main" val="20284524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4"/>
          <p:cNvSpPr>
            <a:spLocks noGrp="1" noChangeArrowheads="1"/>
          </p:cNvSpPr>
          <p:nvPr>
            <p:ph type="title"/>
          </p:nvPr>
        </p:nvSpPr>
        <p:spPr/>
        <p:txBody>
          <a:bodyPr>
            <a:normAutofit fontScale="90000"/>
          </a:bodyPr>
          <a:lstStyle/>
          <a:p>
            <a:r>
              <a:rPr lang="en-US" altLang="en-US" sz="3800" smtClean="0"/>
              <a:t>TW Capital Gain/Loss Transactions Worksheet</a:t>
            </a:r>
          </a:p>
        </p:txBody>
      </p:sp>
      <p:pic>
        <p:nvPicPr>
          <p:cNvPr id="11" name="Picture 10"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35</a:t>
            </a:fld>
            <a:endParaRPr lang="en-US"/>
          </a:p>
        </p:txBody>
      </p:sp>
      <p:pic>
        <p:nvPicPr>
          <p:cNvPr id="4100" name="Picture 4"/>
          <p:cNvPicPr>
            <a:picLocks noChangeAspect="1" noChangeArrowheads="1"/>
          </p:cNvPicPr>
          <p:nvPr/>
        </p:nvPicPr>
        <p:blipFill>
          <a:blip r:embed="rId4" cstate="print"/>
          <a:srcRect/>
          <a:stretch>
            <a:fillRect/>
          </a:stretch>
        </p:blipFill>
        <p:spPr bwMode="auto">
          <a:xfrm>
            <a:off x="609600" y="1600200"/>
            <a:ext cx="8001000" cy="4343400"/>
          </a:xfrm>
          <a:prstGeom prst="rect">
            <a:avLst/>
          </a:prstGeom>
          <a:noFill/>
          <a:ln w="9525">
            <a:noFill/>
            <a:miter lim="800000"/>
            <a:headEnd/>
            <a:tailEnd/>
          </a:ln>
        </p:spPr>
      </p:pic>
    </p:spTree>
    <p:extLst>
      <p:ext uri="{BB962C8B-B14F-4D97-AF65-F5344CB8AC3E}">
        <p14:creationId xmlns:p14="http://schemas.microsoft.com/office/powerpoint/2010/main" val="96399475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1"/>
          <p:cNvSpPr>
            <a:spLocks noGrp="1"/>
          </p:cNvSpPr>
          <p:nvPr>
            <p:ph type="title"/>
          </p:nvPr>
        </p:nvSpPr>
        <p:spPr/>
        <p:txBody>
          <a:bodyPr>
            <a:normAutofit fontScale="90000"/>
          </a:bodyPr>
          <a:lstStyle/>
          <a:p>
            <a:r>
              <a:rPr lang="en-US" altLang="en-US" smtClean="0"/>
              <a:t>Capital Gains/Loss Transaction Worksheet – TW Tips</a:t>
            </a:r>
          </a:p>
        </p:txBody>
      </p:sp>
      <p:sp>
        <p:nvSpPr>
          <p:cNvPr id="417795" name="Content Placeholder 2"/>
          <p:cNvSpPr>
            <a:spLocks noGrp="1"/>
          </p:cNvSpPr>
          <p:nvPr>
            <p:ph idx="1"/>
          </p:nvPr>
        </p:nvSpPr>
        <p:spPr/>
        <p:txBody>
          <a:bodyPr>
            <a:normAutofit fontScale="85000" lnSpcReduction="20000"/>
          </a:bodyPr>
          <a:lstStyle/>
          <a:p>
            <a:pPr>
              <a:buNone/>
            </a:pPr>
            <a:r>
              <a:rPr lang="en-US" altLang="en-US" dirty="0" smtClean="0"/>
              <a:t>Enter: </a:t>
            </a:r>
          </a:p>
          <a:p>
            <a:r>
              <a:rPr lang="en-US" altLang="en-US" dirty="0" smtClean="0"/>
              <a:t>Description of property sold - include  # of shares in description(i.e. - 100 </a:t>
            </a:r>
            <a:r>
              <a:rPr lang="en-US" altLang="en-US" dirty="0" err="1" smtClean="0"/>
              <a:t>sh</a:t>
            </a:r>
            <a:r>
              <a:rPr lang="en-US" altLang="en-US" dirty="0" smtClean="0"/>
              <a:t> )</a:t>
            </a:r>
          </a:p>
          <a:p>
            <a:r>
              <a:rPr lang="en-US" altLang="en-US" dirty="0" smtClean="0"/>
              <a:t>1099 code</a:t>
            </a:r>
          </a:p>
          <a:p>
            <a:r>
              <a:rPr lang="en-US" altLang="en-US" dirty="0" smtClean="0"/>
              <a:t>Date acquired (from 1099-B Box 1-b or taxpayer)</a:t>
            </a:r>
          </a:p>
          <a:p>
            <a:pPr lvl="1"/>
            <a:r>
              <a:rPr lang="en-US" altLang="en-US" dirty="0" smtClean="0"/>
              <a:t>Use “VARIOUS” as Date Acquired if shares of same asset were purchased on multiple dates.  (TW assumes long-term transaction)</a:t>
            </a:r>
          </a:p>
          <a:p>
            <a:pPr lvl="2"/>
            <a:r>
              <a:rPr lang="en-US" altLang="en-US" dirty="0" smtClean="0"/>
              <a:t>If “VARIOUS” used with S/T transactions, override S/L indicator using F8</a:t>
            </a:r>
          </a:p>
          <a:p>
            <a:pPr lvl="1"/>
            <a:r>
              <a:rPr lang="en-US" altLang="en-US" dirty="0" smtClean="0"/>
              <a:t> Use “INHERIT” as Date Acquired for asset inherited prior to 1/1/2010 &amp; after 12/31/2010  (TW assumes long-term transaction)</a:t>
            </a:r>
          </a:p>
          <a:p>
            <a:pPr lvl="1"/>
            <a:endParaRPr lang="en-US" altLang="en-US" dirty="0" smtClean="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a:p>
        </p:txBody>
      </p:sp>
    </p:spTree>
    <p:extLst>
      <p:ext uri="{BB962C8B-B14F-4D97-AF65-F5344CB8AC3E}">
        <p14:creationId xmlns:p14="http://schemas.microsoft.com/office/powerpoint/2010/main" val="38641635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1"/>
          <p:cNvSpPr>
            <a:spLocks noGrp="1"/>
          </p:cNvSpPr>
          <p:nvPr>
            <p:ph type="title"/>
          </p:nvPr>
        </p:nvSpPr>
        <p:spPr/>
        <p:txBody>
          <a:bodyPr>
            <a:normAutofit fontScale="90000"/>
          </a:bodyPr>
          <a:lstStyle/>
          <a:p>
            <a:r>
              <a:rPr lang="en-US" altLang="en-US" smtClean="0"/>
              <a:t>Capital Gains/Loss Transaction Worksheet – TW Tips</a:t>
            </a:r>
            <a:endParaRPr lang="en-US" altLang="en-US" dirty="0" smtClean="0"/>
          </a:p>
        </p:txBody>
      </p:sp>
      <p:sp>
        <p:nvSpPr>
          <p:cNvPr id="419843" name="Content Placeholder 2"/>
          <p:cNvSpPr>
            <a:spLocks noGrp="1"/>
          </p:cNvSpPr>
          <p:nvPr>
            <p:ph idx="1"/>
          </p:nvPr>
        </p:nvSpPr>
        <p:spPr/>
        <p:txBody>
          <a:bodyPr>
            <a:normAutofit fontScale="92500" lnSpcReduction="20000"/>
          </a:bodyPr>
          <a:lstStyle/>
          <a:p>
            <a:pPr lvl="1"/>
            <a:r>
              <a:rPr lang="en-US" altLang="en-US" dirty="0" smtClean="0"/>
              <a:t>Special rules for sales of assets inherited in 2010 - Out of Scope unless cost provided by executor</a:t>
            </a:r>
          </a:p>
          <a:p>
            <a:r>
              <a:rPr lang="en-US" altLang="en-US" dirty="0" smtClean="0"/>
              <a:t>Date sold (from 1099-B Box 1a) </a:t>
            </a:r>
          </a:p>
          <a:p>
            <a:r>
              <a:rPr lang="en-US" altLang="en-US" dirty="0" smtClean="0"/>
              <a:t>Sales Price (from 1099-B Box 2) </a:t>
            </a:r>
          </a:p>
          <a:p>
            <a:pPr lvl="1"/>
            <a:r>
              <a:rPr lang="en-US" altLang="en-US" dirty="0" smtClean="0"/>
              <a:t>If Sales Price on 1099-B was gross figure, use Adjustment Code E in column (f) to adjust gain/loss for sales commission paid</a:t>
            </a:r>
          </a:p>
          <a:p>
            <a:r>
              <a:rPr lang="en-US" altLang="en-US" dirty="0" smtClean="0"/>
              <a:t>Cost/Basis (from 1099-B Box 3, taxpayer, or internet)</a:t>
            </a:r>
          </a:p>
          <a:p>
            <a:r>
              <a:rPr lang="en-US" altLang="en-US" dirty="0" smtClean="0"/>
              <a:t>Gain/Loss adjustment code</a:t>
            </a:r>
          </a:p>
          <a:p>
            <a:r>
              <a:rPr lang="en-US" altLang="en-US" dirty="0" smtClean="0"/>
              <a:t>Adjustment to Gain/Loss </a:t>
            </a:r>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37</a:t>
            </a:fld>
            <a:endParaRPr lang="en-US"/>
          </a:p>
        </p:txBody>
      </p:sp>
    </p:spTree>
    <p:extLst>
      <p:ext uri="{BB962C8B-B14F-4D97-AF65-F5344CB8AC3E}">
        <p14:creationId xmlns:p14="http://schemas.microsoft.com/office/powerpoint/2010/main" val="363814536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itle 1"/>
          <p:cNvSpPr>
            <a:spLocks noGrp="1"/>
          </p:cNvSpPr>
          <p:nvPr>
            <p:ph type="title"/>
          </p:nvPr>
        </p:nvSpPr>
        <p:spPr/>
        <p:txBody>
          <a:bodyPr/>
          <a:lstStyle/>
          <a:p>
            <a:r>
              <a:rPr lang="en-US" altLang="en-US" smtClean="0"/>
              <a:t>Form 8949</a:t>
            </a:r>
            <a:endParaRPr lang="en-US" altLang="en-US" smtClean="0">
              <a:solidFill>
                <a:srgbClr val="FF0000"/>
              </a:solidFill>
            </a:endParaRPr>
          </a:p>
        </p:txBody>
      </p:sp>
      <p:sp>
        <p:nvSpPr>
          <p:cNvPr id="194563" name="Content Placeholder 2"/>
          <p:cNvSpPr>
            <a:spLocks noGrp="1"/>
          </p:cNvSpPr>
          <p:nvPr>
            <p:ph idx="1"/>
          </p:nvPr>
        </p:nvSpPr>
        <p:spPr/>
        <p:txBody>
          <a:bodyPr/>
          <a:lstStyle/>
          <a:p>
            <a:pPr>
              <a:defRPr/>
            </a:pPr>
            <a:r>
              <a:rPr lang="en-US" dirty="0" smtClean="0"/>
              <a:t>After transactions are entered on Capital Gain/Loss Transactions Worksheet, TW will transfer transactions to Form 8949</a:t>
            </a:r>
          </a:p>
          <a:p>
            <a:pPr>
              <a:defRPr/>
            </a:pPr>
            <a:r>
              <a:rPr lang="en-US" dirty="0" smtClean="0"/>
              <a:t>Up to six separate 8949 pages may be populated,  depending on 1099 codes entered</a:t>
            </a:r>
          </a:p>
          <a:p>
            <a:pPr>
              <a:defRPr/>
            </a:pPr>
            <a:endParaRPr lang="en-US"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38</a:t>
            </a:fld>
            <a:endParaRPr lang="en-US"/>
          </a:p>
        </p:txBody>
      </p:sp>
    </p:spTree>
    <p:extLst>
      <p:ext uri="{BB962C8B-B14F-4D97-AF65-F5344CB8AC3E}">
        <p14:creationId xmlns:p14="http://schemas.microsoft.com/office/powerpoint/2010/main" val="23764145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609600" y="1600201"/>
            <a:ext cx="8077200" cy="4331268"/>
          </a:xfrm>
          <a:prstGeom prst="rect">
            <a:avLst/>
          </a:prstGeom>
          <a:noFill/>
          <a:ln w="9525">
            <a:noFill/>
            <a:miter lim="800000"/>
            <a:headEnd/>
            <a:tailEnd/>
          </a:ln>
        </p:spPr>
      </p:pic>
      <p:sp>
        <p:nvSpPr>
          <p:cNvPr id="423939" name="Rectangle 2"/>
          <p:cNvSpPr>
            <a:spLocks noGrp="1" noChangeArrowheads="1"/>
          </p:cNvSpPr>
          <p:nvPr>
            <p:ph type="title"/>
          </p:nvPr>
        </p:nvSpPr>
        <p:spPr/>
        <p:txBody>
          <a:bodyPr>
            <a:noAutofit/>
          </a:bodyPr>
          <a:lstStyle/>
          <a:p>
            <a:r>
              <a:rPr lang="en-US" altLang="en-US" sz="3600" smtClean="0"/>
              <a:t>TW Sales &amp; Other Dispositions of Capital Assets – Form 8949 for 1099 Code A</a:t>
            </a:r>
            <a:endParaRPr lang="en-US" altLang="en-US" sz="3600" dirty="0" smtClean="0">
              <a:solidFill>
                <a:srgbClr val="FF0000"/>
              </a:solidFill>
            </a:endParaRPr>
          </a:p>
        </p:txBody>
      </p:sp>
      <p:sp>
        <p:nvSpPr>
          <p:cNvPr id="6" name="Oval 4"/>
          <p:cNvSpPr>
            <a:spLocks noChangeArrowheads="1"/>
          </p:cNvSpPr>
          <p:nvPr/>
        </p:nvSpPr>
        <p:spPr bwMode="auto">
          <a:xfrm>
            <a:off x="609600" y="3352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 name="TextBox 6"/>
          <p:cNvSpPr txBox="1"/>
          <p:nvPr/>
        </p:nvSpPr>
        <p:spPr>
          <a:xfrm>
            <a:off x="609600" y="6019800"/>
            <a:ext cx="7139583"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smtClean="0">
                <a:latin typeface="Arial" charset="0"/>
              </a:rPr>
              <a:t> All 1099 code A transactions </a:t>
            </a:r>
            <a:r>
              <a:rPr lang="en-US" b="1" dirty="0">
                <a:latin typeface="Arial" charset="0"/>
              </a:rPr>
              <a:t>from Capital Gain/Loss Worksheet</a:t>
            </a:r>
          </a:p>
        </p:txBody>
      </p:sp>
      <p:pic>
        <p:nvPicPr>
          <p:cNvPr id="10" name="Picture 9"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39</a:t>
            </a:fld>
            <a:endParaRPr lang="en-US"/>
          </a:p>
        </p:txBody>
      </p:sp>
    </p:spTree>
    <p:extLst>
      <p:ext uri="{BB962C8B-B14F-4D97-AF65-F5344CB8AC3E}">
        <p14:creationId xmlns:p14="http://schemas.microsoft.com/office/powerpoint/2010/main" val="24194963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smtClean="0"/>
              <a:t>Stock Sales – Capital Gains</a:t>
            </a:r>
          </a:p>
        </p:txBody>
      </p:sp>
      <p:sp>
        <p:nvSpPr>
          <p:cNvPr id="356355" name="Rectangle 3"/>
          <p:cNvSpPr>
            <a:spLocks noGrp="1" noChangeArrowheads="1"/>
          </p:cNvSpPr>
          <p:nvPr>
            <p:ph idx="1"/>
          </p:nvPr>
        </p:nvSpPr>
        <p:spPr/>
        <p:txBody>
          <a:bodyPr>
            <a:normAutofit fontScale="92500"/>
          </a:bodyPr>
          <a:lstStyle/>
          <a:p>
            <a:r>
              <a:rPr lang="en-US" altLang="en-US" sz="3400" dirty="0" smtClean="0"/>
              <a:t>TW does the following:</a:t>
            </a:r>
          </a:p>
          <a:p>
            <a:pPr lvl="1"/>
            <a:r>
              <a:rPr lang="en-US" altLang="en-US" sz="3200" dirty="0" smtClean="0"/>
              <a:t>Determines whether long/short term</a:t>
            </a:r>
          </a:p>
          <a:p>
            <a:pPr lvl="1"/>
            <a:endParaRPr lang="en-US" altLang="en-US" sz="3200" dirty="0" smtClean="0"/>
          </a:p>
          <a:p>
            <a:pPr lvl="1"/>
            <a:r>
              <a:rPr lang="en-US" altLang="en-US" sz="3200" dirty="0" smtClean="0"/>
              <a:t>Calculates taxable gain/loss</a:t>
            </a:r>
          </a:p>
          <a:p>
            <a:pPr lvl="1"/>
            <a:endParaRPr lang="en-US" altLang="en-US" sz="3200" dirty="0" smtClean="0"/>
          </a:p>
          <a:p>
            <a:pPr lvl="1"/>
            <a:r>
              <a:rPr lang="en-US" altLang="en-US" sz="3200" dirty="0" smtClean="0"/>
              <a:t>Calculates tax liability on worksheet</a:t>
            </a:r>
          </a:p>
          <a:p>
            <a:pPr lvl="1"/>
            <a:endParaRPr lang="en-US" altLang="en-US" sz="3200" dirty="0" smtClean="0"/>
          </a:p>
          <a:p>
            <a:pPr lvl="1"/>
            <a:r>
              <a:rPr lang="en-US" altLang="en-US" sz="3200" dirty="0" smtClean="0"/>
              <a:t>Calculates capital loss carryover to next year</a:t>
            </a:r>
          </a:p>
          <a:p>
            <a:endParaRPr lang="en-US" altLang="en-US" dirty="0" smtClean="0"/>
          </a:p>
          <a:p>
            <a:endParaRPr lang="en-US" altLang="en-US" dirty="0" smtClean="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a:t>
            </a:fld>
            <a:endParaRPr lang="en-US"/>
          </a:p>
        </p:txBody>
      </p:sp>
    </p:spTree>
    <p:extLst>
      <p:ext uri="{BB962C8B-B14F-4D97-AF65-F5344CB8AC3E}">
        <p14:creationId xmlns:p14="http://schemas.microsoft.com/office/powerpoint/2010/main" val="39690853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l="21698" t="9906" r="1887" b="9905"/>
          <a:stretch>
            <a:fillRect/>
          </a:stretch>
        </p:blipFill>
        <p:spPr bwMode="auto">
          <a:xfrm>
            <a:off x="609600" y="1600200"/>
            <a:ext cx="7924800" cy="4191000"/>
          </a:xfrm>
          <a:prstGeom prst="rect">
            <a:avLst/>
          </a:prstGeom>
          <a:noFill/>
          <a:ln w="9525">
            <a:noFill/>
            <a:miter lim="800000"/>
            <a:headEnd/>
            <a:tailEnd/>
          </a:ln>
        </p:spPr>
      </p:pic>
      <p:sp>
        <p:nvSpPr>
          <p:cNvPr id="425987" name="Rectangle 2"/>
          <p:cNvSpPr>
            <a:spLocks noGrp="1" noChangeArrowheads="1"/>
          </p:cNvSpPr>
          <p:nvPr>
            <p:ph type="title"/>
          </p:nvPr>
        </p:nvSpPr>
        <p:spPr/>
        <p:txBody>
          <a:bodyPr>
            <a:normAutofit fontScale="90000"/>
          </a:bodyPr>
          <a:lstStyle/>
          <a:p>
            <a:r>
              <a:rPr lang="en-US" altLang="en-US" sz="3600" dirty="0" smtClean="0">
                <a:solidFill>
                  <a:srgbClr val="000000"/>
                </a:solidFill>
              </a:rPr>
              <a:t>TW Sales &amp; Other Dispositions of Capital Assets – Form 8949 for 1099 Code E</a:t>
            </a:r>
            <a:endParaRPr lang="en-US" altLang="en-US" dirty="0" smtClean="0">
              <a:solidFill>
                <a:srgbClr val="FF0000"/>
              </a:solidFill>
            </a:endParaRPr>
          </a:p>
        </p:txBody>
      </p:sp>
      <p:sp>
        <p:nvSpPr>
          <p:cNvPr id="6" name="Oval 4"/>
          <p:cNvSpPr>
            <a:spLocks noChangeArrowheads="1"/>
          </p:cNvSpPr>
          <p:nvPr/>
        </p:nvSpPr>
        <p:spPr bwMode="auto">
          <a:xfrm>
            <a:off x="609600" y="3124200"/>
            <a:ext cx="7620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 name="TextBox 6"/>
          <p:cNvSpPr txBox="1"/>
          <p:nvPr/>
        </p:nvSpPr>
        <p:spPr>
          <a:xfrm>
            <a:off x="609600" y="6019800"/>
            <a:ext cx="7105471" cy="369332"/>
          </a:xfrm>
          <a:prstGeom prst="rect">
            <a:avLst/>
          </a:prstGeom>
          <a:solidFill>
            <a:schemeClr val="accent5">
              <a:lumMod val="75000"/>
            </a:schemeClr>
          </a:solidFill>
        </p:spPr>
        <p:txBody>
          <a:bodyPr wrap="none">
            <a:spAutoFit/>
          </a:bodyPr>
          <a:lstStyle/>
          <a:p>
            <a:pPr eaLnBrk="1" hangingPunct="1">
              <a:defRPr/>
            </a:pPr>
            <a:r>
              <a:rPr lang="en-US" b="1" dirty="0" smtClean="0">
                <a:latin typeface="Arial" charset="0"/>
              </a:rPr>
              <a:t>All 1099 Code transactions from Capital Gain/Loss </a:t>
            </a:r>
            <a:r>
              <a:rPr lang="en-US" b="1" dirty="0">
                <a:latin typeface="Arial" charset="0"/>
              </a:rPr>
              <a:t>Worksheet</a:t>
            </a:r>
          </a:p>
        </p:txBody>
      </p:sp>
      <p:pic>
        <p:nvPicPr>
          <p:cNvPr id="9" name="Picture 8"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40</a:t>
            </a:fld>
            <a:endParaRPr lang="en-US"/>
          </a:p>
        </p:txBody>
      </p:sp>
    </p:spTree>
    <p:extLst>
      <p:ext uri="{BB962C8B-B14F-4D97-AF65-F5344CB8AC3E}">
        <p14:creationId xmlns:p14="http://schemas.microsoft.com/office/powerpoint/2010/main" val="18012586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itle 1"/>
          <p:cNvSpPr>
            <a:spLocks noGrp="1"/>
          </p:cNvSpPr>
          <p:nvPr>
            <p:ph type="title"/>
          </p:nvPr>
        </p:nvSpPr>
        <p:spPr>
          <a:xfrm>
            <a:off x="609600" y="304800"/>
            <a:ext cx="7772400" cy="1143000"/>
          </a:xfrm>
        </p:spPr>
        <p:txBody>
          <a:bodyPr>
            <a:normAutofit fontScale="90000"/>
          </a:bodyPr>
          <a:lstStyle/>
          <a:p>
            <a:r>
              <a:rPr lang="en-US" altLang="en-US" smtClean="0"/>
              <a:t>Capital Gains &amp; Losses on Schedule D</a:t>
            </a:r>
            <a:endParaRPr lang="en-US" altLang="en-US" smtClean="0">
              <a:solidFill>
                <a:srgbClr val="FF0000"/>
              </a:solidFill>
            </a:endParaRPr>
          </a:p>
        </p:txBody>
      </p:sp>
      <p:sp>
        <p:nvSpPr>
          <p:cNvPr id="428035" name="Content Placeholder 2"/>
          <p:cNvSpPr>
            <a:spLocks noGrp="1"/>
          </p:cNvSpPr>
          <p:nvPr>
            <p:ph idx="1"/>
          </p:nvPr>
        </p:nvSpPr>
        <p:spPr>
          <a:xfrm>
            <a:off x="609600" y="1524000"/>
            <a:ext cx="8077200" cy="4800600"/>
          </a:xfrm>
        </p:spPr>
        <p:txBody>
          <a:bodyPr>
            <a:normAutofit/>
          </a:bodyPr>
          <a:lstStyle/>
          <a:p>
            <a:r>
              <a:rPr lang="en-US" altLang="en-US" sz="3000" dirty="0" smtClean="0"/>
              <a:t>TW transfers data from 8949s to Schedule D</a:t>
            </a:r>
          </a:p>
          <a:p>
            <a:r>
              <a:rPr lang="en-US" altLang="en-US" sz="3000" dirty="0" smtClean="0"/>
              <a:t>Schedule D shows new summary lines of transferred totals</a:t>
            </a:r>
          </a:p>
          <a:p>
            <a:pPr lvl="1"/>
            <a:r>
              <a:rPr lang="en-US" altLang="en-US" sz="2700" dirty="0" smtClean="0"/>
              <a:t>Line 1b – S/T with Box A checked in Part I on 8949</a:t>
            </a:r>
          </a:p>
          <a:p>
            <a:pPr lvl="1"/>
            <a:r>
              <a:rPr lang="en-US" altLang="en-US" sz="2700" dirty="0" smtClean="0"/>
              <a:t>Line 2 – S/T with Box B checked in Part I on 8949</a:t>
            </a:r>
          </a:p>
          <a:p>
            <a:pPr lvl="1"/>
            <a:r>
              <a:rPr lang="en-US" altLang="en-US" sz="2700" dirty="0" smtClean="0"/>
              <a:t>Line 3 – S/T with Box C checked in Part I on 8949</a:t>
            </a:r>
          </a:p>
          <a:p>
            <a:pPr lvl="1"/>
            <a:r>
              <a:rPr lang="en-US" altLang="en-US" sz="2700" dirty="0" smtClean="0"/>
              <a:t>Line 8b – L/T with Box D checked in Part II on 8949</a:t>
            </a:r>
          </a:p>
          <a:p>
            <a:pPr lvl="1"/>
            <a:r>
              <a:rPr lang="en-US" altLang="en-US" sz="2700" dirty="0" smtClean="0"/>
              <a:t>Line 9 – L/T with Box E checked in Part II on 8949</a:t>
            </a:r>
          </a:p>
          <a:p>
            <a:pPr lvl="1"/>
            <a:r>
              <a:rPr lang="en-US" altLang="en-US" sz="2700" dirty="0" smtClean="0"/>
              <a:t>Line 10 – L/T with Box F checked in Part II on 8949</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41</a:t>
            </a:fld>
            <a:endParaRPr lang="en-US"/>
          </a:p>
        </p:txBody>
      </p:sp>
    </p:spTree>
    <p:extLst>
      <p:ext uri="{BB962C8B-B14F-4D97-AF65-F5344CB8AC3E}">
        <p14:creationId xmlns:p14="http://schemas.microsoft.com/office/powerpoint/2010/main" val="25318881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itle 1"/>
          <p:cNvSpPr>
            <a:spLocks noGrp="1"/>
          </p:cNvSpPr>
          <p:nvPr>
            <p:ph type="title"/>
          </p:nvPr>
        </p:nvSpPr>
        <p:spPr/>
        <p:txBody>
          <a:bodyPr>
            <a:normAutofit fontScale="90000"/>
          </a:bodyPr>
          <a:lstStyle/>
          <a:p>
            <a:r>
              <a:rPr lang="en-US" altLang="en-US" smtClean="0"/>
              <a:t>TW Schedule D Part I – Short-Term Capital Gains/Losses</a:t>
            </a:r>
          </a:p>
        </p:txBody>
      </p:sp>
      <p:pic>
        <p:nvPicPr>
          <p:cNvPr id="7" name="Picture 6"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42</a:t>
            </a:fld>
            <a:endParaRPr lang="en-US"/>
          </a:p>
        </p:txBody>
      </p:sp>
      <p:pic>
        <p:nvPicPr>
          <p:cNvPr id="7171" name="Picture 3"/>
          <p:cNvPicPr>
            <a:picLocks noGrp="1" noChangeAspect="1" noChangeArrowheads="1"/>
          </p:cNvPicPr>
          <p:nvPr>
            <p:ph idx="1"/>
          </p:nvPr>
        </p:nvPicPr>
        <p:blipFill>
          <a:blip r:embed="rId4" cstate="print"/>
          <a:srcRect l="22642" t="11576" r="2830"/>
          <a:stretch>
            <a:fillRect/>
          </a:stretch>
        </p:blipFill>
        <p:spPr bwMode="auto">
          <a:xfrm>
            <a:off x="609600" y="1600201"/>
            <a:ext cx="7848600" cy="4572000"/>
          </a:xfrm>
          <a:prstGeom prst="rect">
            <a:avLst/>
          </a:prstGeom>
          <a:noFill/>
          <a:ln w="9525">
            <a:noFill/>
            <a:miter lim="800000"/>
            <a:headEnd/>
            <a:tailEnd/>
          </a:ln>
        </p:spPr>
      </p:pic>
    </p:spTree>
    <p:extLst>
      <p:ext uri="{BB962C8B-B14F-4D97-AF65-F5344CB8AC3E}">
        <p14:creationId xmlns:p14="http://schemas.microsoft.com/office/powerpoint/2010/main" val="290185264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Title 1"/>
          <p:cNvSpPr>
            <a:spLocks noGrp="1"/>
          </p:cNvSpPr>
          <p:nvPr>
            <p:ph type="title"/>
          </p:nvPr>
        </p:nvSpPr>
        <p:spPr/>
        <p:txBody>
          <a:bodyPr>
            <a:normAutofit fontScale="90000"/>
          </a:bodyPr>
          <a:lstStyle/>
          <a:p>
            <a:r>
              <a:rPr lang="en-US" altLang="en-US" smtClean="0"/>
              <a:t>TW Schedule D Part II –          </a:t>
            </a:r>
            <a:br>
              <a:rPr lang="en-US" altLang="en-US" smtClean="0"/>
            </a:br>
            <a:r>
              <a:rPr lang="en-US" altLang="en-US" smtClean="0"/>
              <a:t>Long-Term Capital Gains/Losses</a:t>
            </a:r>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43</a:t>
            </a:fld>
            <a:endParaRPr lang="en-US"/>
          </a:p>
        </p:txBody>
      </p:sp>
      <p:pic>
        <p:nvPicPr>
          <p:cNvPr id="8194" name="Picture 2"/>
          <p:cNvPicPr>
            <a:picLocks noGrp="1" noChangeAspect="1" noChangeArrowheads="1"/>
          </p:cNvPicPr>
          <p:nvPr>
            <p:ph idx="1"/>
          </p:nvPr>
        </p:nvPicPr>
        <p:blipFill>
          <a:blip r:embed="rId4" cstate="print"/>
          <a:srcRect l="21698" t="8235" r="2830"/>
          <a:stretch>
            <a:fillRect/>
          </a:stretch>
        </p:blipFill>
        <p:spPr bwMode="auto">
          <a:xfrm>
            <a:off x="609600" y="1600200"/>
            <a:ext cx="7848600" cy="4642821"/>
          </a:xfrm>
          <a:prstGeom prst="rect">
            <a:avLst/>
          </a:prstGeom>
          <a:noFill/>
          <a:ln w="9525">
            <a:noFill/>
            <a:miter lim="800000"/>
            <a:headEnd/>
            <a:tailEnd/>
          </a:ln>
        </p:spPr>
      </p:pic>
    </p:spTree>
    <p:extLst>
      <p:ext uri="{BB962C8B-B14F-4D97-AF65-F5344CB8AC3E}">
        <p14:creationId xmlns:p14="http://schemas.microsoft.com/office/powerpoint/2010/main" val="410777143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609600" y="1600200"/>
            <a:ext cx="7848600" cy="4572000"/>
          </a:xfrm>
          <a:prstGeom prst="rect">
            <a:avLst/>
          </a:prstGeom>
          <a:noFill/>
          <a:ln w="9525">
            <a:noFill/>
            <a:miter lim="800000"/>
            <a:headEnd/>
            <a:tailEnd/>
          </a:ln>
        </p:spPr>
      </p:pic>
      <p:sp>
        <p:nvSpPr>
          <p:cNvPr id="434179" name="Title 1"/>
          <p:cNvSpPr>
            <a:spLocks noGrp="1"/>
          </p:cNvSpPr>
          <p:nvPr>
            <p:ph type="title"/>
          </p:nvPr>
        </p:nvSpPr>
        <p:spPr/>
        <p:txBody>
          <a:bodyPr>
            <a:normAutofit fontScale="90000"/>
          </a:bodyPr>
          <a:lstStyle/>
          <a:p>
            <a:r>
              <a:rPr lang="en-US" altLang="en-US" dirty="0" smtClean="0"/>
              <a:t>TW Schedule D Page 1 – Other Information</a:t>
            </a:r>
          </a:p>
        </p:txBody>
      </p:sp>
      <p:sp>
        <p:nvSpPr>
          <p:cNvPr id="6" name="Oval 4"/>
          <p:cNvSpPr>
            <a:spLocks noChangeArrowheads="1"/>
          </p:cNvSpPr>
          <p:nvPr/>
        </p:nvSpPr>
        <p:spPr bwMode="auto">
          <a:xfrm>
            <a:off x="8001000" y="28194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 name="TextBox 6"/>
          <p:cNvSpPr txBox="1"/>
          <p:nvPr/>
        </p:nvSpPr>
        <p:spPr>
          <a:xfrm>
            <a:off x="3429000" y="2819400"/>
            <a:ext cx="3532188" cy="646113"/>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Capital gains distribution from</a:t>
            </a:r>
          </a:p>
          <a:p>
            <a:pPr eaLnBrk="1" hangingPunct="1">
              <a:defRPr/>
            </a:pPr>
            <a:r>
              <a:rPr lang="en-US" b="1" dirty="0">
                <a:latin typeface="Arial" charset="0"/>
              </a:rPr>
              <a:t>Dividend Statement</a:t>
            </a:r>
          </a:p>
        </p:txBody>
      </p:sp>
      <p:sp>
        <p:nvSpPr>
          <p:cNvPr id="13" name="Oval 4"/>
          <p:cNvSpPr>
            <a:spLocks noChangeArrowheads="1"/>
          </p:cNvSpPr>
          <p:nvPr/>
        </p:nvSpPr>
        <p:spPr bwMode="auto">
          <a:xfrm>
            <a:off x="8001000" y="34290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4" name="TextBox 13"/>
          <p:cNvSpPr txBox="1"/>
          <p:nvPr/>
        </p:nvSpPr>
        <p:spPr>
          <a:xfrm>
            <a:off x="3657600" y="3886200"/>
            <a:ext cx="296703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L/T capital loss carryover</a:t>
            </a:r>
          </a:p>
        </p:txBody>
      </p:sp>
      <p:pic>
        <p:nvPicPr>
          <p:cNvPr id="12" name="Picture 11"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18" name="Line 7"/>
          <p:cNvSpPr>
            <a:spLocks noChangeShapeType="1"/>
          </p:cNvSpPr>
          <p:nvPr/>
        </p:nvSpPr>
        <p:spPr bwMode="auto">
          <a:xfrm>
            <a:off x="7010400" y="3124200"/>
            <a:ext cx="990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7"/>
          <p:cNvSpPr>
            <a:spLocks noChangeShapeType="1"/>
          </p:cNvSpPr>
          <p:nvPr/>
        </p:nvSpPr>
        <p:spPr bwMode="auto">
          <a:xfrm flipV="1">
            <a:off x="6629400" y="3657600"/>
            <a:ext cx="14478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44</a:t>
            </a:fld>
            <a:endParaRPr lang="en-US"/>
          </a:p>
        </p:txBody>
      </p:sp>
    </p:spTree>
    <p:extLst>
      <p:ext uri="{BB962C8B-B14F-4D97-AF65-F5344CB8AC3E}">
        <p14:creationId xmlns:p14="http://schemas.microsoft.com/office/powerpoint/2010/main" val="3750986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itle 1"/>
          <p:cNvSpPr>
            <a:spLocks noGrp="1"/>
          </p:cNvSpPr>
          <p:nvPr>
            <p:ph type="title"/>
          </p:nvPr>
        </p:nvSpPr>
        <p:spPr/>
        <p:txBody>
          <a:bodyPr>
            <a:normAutofit fontScale="90000"/>
          </a:bodyPr>
          <a:lstStyle/>
          <a:p>
            <a:r>
              <a:rPr lang="en-US" altLang="en-US" smtClean="0"/>
              <a:t>TW Capital Gains/Losses  – Schedule D Page 2</a:t>
            </a:r>
          </a:p>
        </p:txBody>
      </p:sp>
      <p:pic>
        <p:nvPicPr>
          <p:cNvPr id="8" name="Picture 7"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45</a:t>
            </a:fld>
            <a:endParaRPr lang="en-US"/>
          </a:p>
        </p:txBody>
      </p:sp>
      <p:pic>
        <p:nvPicPr>
          <p:cNvPr id="10242" name="Picture 2"/>
          <p:cNvPicPr>
            <a:picLocks noChangeAspect="1" noChangeArrowheads="1"/>
          </p:cNvPicPr>
          <p:nvPr/>
        </p:nvPicPr>
        <p:blipFill>
          <a:blip r:embed="rId4" cstate="print"/>
          <a:srcRect/>
          <a:stretch>
            <a:fillRect/>
          </a:stretch>
        </p:blipFill>
        <p:spPr bwMode="auto">
          <a:xfrm>
            <a:off x="609600" y="1600200"/>
            <a:ext cx="8077200" cy="4572000"/>
          </a:xfrm>
          <a:prstGeom prst="rect">
            <a:avLst/>
          </a:prstGeom>
          <a:noFill/>
          <a:ln w="9525">
            <a:noFill/>
            <a:miter lim="800000"/>
            <a:headEnd/>
            <a:tailEnd/>
          </a:ln>
        </p:spPr>
      </p:pic>
    </p:spTree>
    <p:extLst>
      <p:ext uri="{BB962C8B-B14F-4D97-AF65-F5344CB8AC3E}">
        <p14:creationId xmlns:p14="http://schemas.microsoft.com/office/powerpoint/2010/main" val="423916432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609600" y="1600200"/>
            <a:ext cx="7924800" cy="4190999"/>
          </a:xfrm>
          <a:prstGeom prst="rect">
            <a:avLst/>
          </a:prstGeom>
          <a:noFill/>
          <a:ln w="9525">
            <a:noFill/>
            <a:miter lim="800000"/>
            <a:headEnd/>
            <a:tailEnd/>
          </a:ln>
        </p:spPr>
      </p:pic>
      <p:sp>
        <p:nvSpPr>
          <p:cNvPr id="440323" name="Title 1"/>
          <p:cNvSpPr>
            <a:spLocks noGrp="1"/>
          </p:cNvSpPr>
          <p:nvPr>
            <p:ph type="title"/>
          </p:nvPr>
        </p:nvSpPr>
        <p:spPr/>
        <p:txBody>
          <a:bodyPr>
            <a:normAutofit fontScale="90000"/>
          </a:bodyPr>
          <a:lstStyle/>
          <a:p>
            <a:r>
              <a:rPr lang="en-US" altLang="en-US" smtClean="0"/>
              <a:t>TW Capital Gain/Loss – </a:t>
            </a:r>
            <a:br>
              <a:rPr lang="en-US" altLang="en-US" smtClean="0"/>
            </a:br>
            <a:r>
              <a:rPr lang="en-US" altLang="en-US" smtClean="0"/>
              <a:t>1040 Line 13</a:t>
            </a:r>
          </a:p>
        </p:txBody>
      </p:sp>
      <p:sp>
        <p:nvSpPr>
          <p:cNvPr id="7" name="Oval 4"/>
          <p:cNvSpPr>
            <a:spLocks noChangeArrowheads="1"/>
          </p:cNvSpPr>
          <p:nvPr/>
        </p:nvSpPr>
        <p:spPr bwMode="auto">
          <a:xfrm>
            <a:off x="8077200" y="3124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TextBox 7"/>
          <p:cNvSpPr txBox="1"/>
          <p:nvPr/>
        </p:nvSpPr>
        <p:spPr>
          <a:xfrm>
            <a:off x="3581400" y="2743200"/>
            <a:ext cx="3492500"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TW transfers from Schedule D</a:t>
            </a:r>
          </a:p>
        </p:txBody>
      </p:sp>
      <p:pic>
        <p:nvPicPr>
          <p:cNvPr id="11" name="Picture 10"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12" name="Line 7"/>
          <p:cNvSpPr>
            <a:spLocks noChangeShapeType="1"/>
          </p:cNvSpPr>
          <p:nvPr/>
        </p:nvSpPr>
        <p:spPr bwMode="auto">
          <a:xfrm>
            <a:off x="7086600" y="2971800"/>
            <a:ext cx="9144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46</a:t>
            </a:fld>
            <a:endParaRPr lang="en-US"/>
          </a:p>
        </p:txBody>
      </p:sp>
    </p:spTree>
    <p:extLst>
      <p:ext uri="{BB962C8B-B14F-4D97-AF65-F5344CB8AC3E}">
        <p14:creationId xmlns:p14="http://schemas.microsoft.com/office/powerpoint/2010/main" val="3592779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itle 1"/>
          <p:cNvSpPr>
            <a:spLocks noGrp="1"/>
          </p:cNvSpPr>
          <p:nvPr>
            <p:ph type="title"/>
          </p:nvPr>
        </p:nvSpPr>
        <p:spPr/>
        <p:txBody>
          <a:bodyPr>
            <a:normAutofit fontScale="90000"/>
          </a:bodyPr>
          <a:lstStyle/>
          <a:p>
            <a:r>
              <a:rPr lang="en-US" altLang="en-US" sz="4000" smtClean="0"/>
              <a:t>Schedule D Capital Gains/ Loss Worksheet – TW Tips</a:t>
            </a:r>
            <a:endParaRPr lang="en-US" altLang="en-US" sz="2800" smtClean="0"/>
          </a:p>
        </p:txBody>
      </p:sp>
      <p:sp>
        <p:nvSpPr>
          <p:cNvPr id="208899" name="Content Placeholder 2"/>
          <p:cNvSpPr>
            <a:spLocks noGrp="1"/>
          </p:cNvSpPr>
          <p:nvPr>
            <p:ph idx="1"/>
          </p:nvPr>
        </p:nvSpPr>
        <p:spPr>
          <a:xfrm>
            <a:off x="609600" y="1524000"/>
            <a:ext cx="8077200" cy="4800600"/>
          </a:xfrm>
        </p:spPr>
        <p:txBody>
          <a:bodyPr>
            <a:normAutofit fontScale="92500"/>
          </a:bodyPr>
          <a:lstStyle/>
          <a:p>
            <a:pPr>
              <a:defRPr/>
            </a:pPr>
            <a:r>
              <a:rPr lang="en-US" sz="2800" dirty="0" smtClean="0"/>
              <a:t>TW will transfer any capital gains distributions from Dividend Stmt to </a:t>
            </a:r>
            <a:r>
              <a:rPr lang="en-US" sz="2800" dirty="0" err="1" smtClean="0"/>
              <a:t>Sch</a:t>
            </a:r>
            <a:r>
              <a:rPr lang="en-US" sz="2800" dirty="0"/>
              <a:t> </a:t>
            </a:r>
            <a:r>
              <a:rPr lang="en-US" sz="2800" dirty="0" smtClean="0"/>
              <a:t>D Line 13</a:t>
            </a:r>
          </a:p>
          <a:p>
            <a:pPr>
              <a:defRPr/>
            </a:pPr>
            <a:r>
              <a:rPr lang="en-US" sz="2800" dirty="0" smtClean="0"/>
              <a:t>Short-term/long-term capital loss carryover from last year is entered on Sch D Part I Line 6/Part II Line 14</a:t>
            </a:r>
          </a:p>
          <a:p>
            <a:pPr>
              <a:defRPr/>
            </a:pPr>
            <a:r>
              <a:rPr lang="en-US" sz="2800" dirty="0" smtClean="0"/>
              <a:t>TW calculates capital gain/loss &amp; populates Sch D Part III  </a:t>
            </a:r>
          </a:p>
          <a:p>
            <a:pPr lvl="1">
              <a:defRPr/>
            </a:pPr>
            <a:r>
              <a:rPr lang="en-US" sz="2600" dirty="0" smtClean="0"/>
              <a:t>Transfers net gain/loss to 1040 Line 13 </a:t>
            </a:r>
          </a:p>
          <a:p>
            <a:pPr lvl="1">
              <a:buFont typeface="Wingdings" panose="05000000000000000000" pitchFamily="2" charset="2"/>
              <a:buNone/>
              <a:defRPr/>
            </a:pPr>
            <a:endParaRPr lang="en-US" sz="2600" dirty="0" smtClean="0"/>
          </a:p>
          <a:p>
            <a:pPr marL="0">
              <a:buFont typeface="Wingdings" panose="05000000000000000000" pitchFamily="2" charset="2"/>
              <a:buNone/>
              <a:defRPr/>
            </a:pPr>
            <a:r>
              <a:rPr lang="en-US" sz="2600" b="1" dirty="0" smtClean="0"/>
              <a:t>NOTE:  </a:t>
            </a:r>
            <a:r>
              <a:rPr lang="en-US" sz="2600" dirty="0" smtClean="0"/>
              <a:t>Loss on 1040 Line 13 is capped at $3,000.  If loss is greater than that, Schedule D Worksheet 2 is created for Capital Loss Carryover to Next Year</a:t>
            </a:r>
          </a:p>
          <a:p>
            <a:pPr>
              <a:defRPr/>
            </a:pPr>
            <a:endParaRPr lang="en-US" dirty="0" smtClean="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47</a:t>
            </a:fld>
            <a:endParaRPr lang="en-US"/>
          </a:p>
        </p:txBody>
      </p:sp>
    </p:spTree>
    <p:extLst>
      <p:ext uri="{BB962C8B-B14F-4D97-AF65-F5344CB8AC3E}">
        <p14:creationId xmlns:p14="http://schemas.microsoft.com/office/powerpoint/2010/main" val="152199968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srcRect/>
          <a:stretch>
            <a:fillRect/>
          </a:stretch>
        </p:blipFill>
        <p:spPr bwMode="auto">
          <a:xfrm>
            <a:off x="685800" y="5562600"/>
            <a:ext cx="8001000" cy="990600"/>
          </a:xfrm>
          <a:prstGeom prst="rect">
            <a:avLst/>
          </a:prstGeom>
          <a:noFill/>
          <a:ln w="9525">
            <a:noFill/>
            <a:miter lim="800000"/>
            <a:headEnd/>
            <a:tailEnd/>
          </a:ln>
        </p:spPr>
      </p:pic>
      <p:pic>
        <p:nvPicPr>
          <p:cNvPr id="12290" name="Picture 2"/>
          <p:cNvPicPr>
            <a:picLocks noGrp="1" noChangeAspect="1" noChangeArrowheads="1"/>
          </p:cNvPicPr>
          <p:nvPr>
            <p:ph idx="1"/>
          </p:nvPr>
        </p:nvPicPr>
        <p:blipFill>
          <a:blip r:embed="rId4" cstate="print"/>
          <a:srcRect/>
          <a:stretch>
            <a:fillRect/>
          </a:stretch>
        </p:blipFill>
        <p:spPr bwMode="auto">
          <a:xfrm>
            <a:off x="609600" y="1524001"/>
            <a:ext cx="8077200" cy="4114800"/>
          </a:xfrm>
          <a:prstGeom prst="rect">
            <a:avLst/>
          </a:prstGeom>
          <a:noFill/>
          <a:ln w="9525">
            <a:noFill/>
            <a:miter lim="800000"/>
            <a:headEnd/>
            <a:tailEnd/>
          </a:ln>
        </p:spPr>
      </p:pic>
      <p:sp>
        <p:nvSpPr>
          <p:cNvPr id="440323" name="Title 1"/>
          <p:cNvSpPr>
            <a:spLocks noGrp="1"/>
          </p:cNvSpPr>
          <p:nvPr>
            <p:ph type="title"/>
          </p:nvPr>
        </p:nvSpPr>
        <p:spPr/>
        <p:txBody>
          <a:bodyPr>
            <a:normAutofit fontScale="90000"/>
          </a:bodyPr>
          <a:lstStyle/>
          <a:p>
            <a:r>
              <a:rPr lang="en-US" altLang="en-US" dirty="0" smtClean="0"/>
              <a:t>TW Schedule D Worksheet 1 – Tax on All Taxable Income</a:t>
            </a:r>
          </a:p>
        </p:txBody>
      </p:sp>
      <p:sp>
        <p:nvSpPr>
          <p:cNvPr id="7" name="Oval 4"/>
          <p:cNvSpPr>
            <a:spLocks noChangeArrowheads="1"/>
          </p:cNvSpPr>
          <p:nvPr/>
        </p:nvSpPr>
        <p:spPr bwMode="auto">
          <a:xfrm>
            <a:off x="8229600" y="2514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TextBox 7"/>
          <p:cNvSpPr txBox="1"/>
          <p:nvPr/>
        </p:nvSpPr>
        <p:spPr>
          <a:xfrm>
            <a:off x="3581400" y="2743200"/>
            <a:ext cx="3492500"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TW transfers from Schedule D</a:t>
            </a:r>
          </a:p>
        </p:txBody>
      </p:sp>
      <p:pic>
        <p:nvPicPr>
          <p:cNvPr id="11" name="Picture 10" descr="NJ TaxWise" title="NJ TaxWis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12" name="Line 7"/>
          <p:cNvSpPr>
            <a:spLocks noChangeShapeType="1"/>
          </p:cNvSpPr>
          <p:nvPr/>
        </p:nvSpPr>
        <p:spPr bwMode="auto">
          <a:xfrm flipV="1">
            <a:off x="7086600" y="2819400"/>
            <a:ext cx="1219200" cy="152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Oval 4"/>
          <p:cNvSpPr>
            <a:spLocks noChangeArrowheads="1"/>
          </p:cNvSpPr>
          <p:nvPr/>
        </p:nvSpPr>
        <p:spPr bwMode="auto">
          <a:xfrm>
            <a:off x="8229600" y="6248400"/>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48</a:t>
            </a:fld>
            <a:endParaRPr lang="en-US"/>
          </a:p>
        </p:txBody>
      </p:sp>
      <p:sp>
        <p:nvSpPr>
          <p:cNvPr id="16" name="TextBox 15"/>
          <p:cNvSpPr txBox="1"/>
          <p:nvPr/>
        </p:nvSpPr>
        <p:spPr>
          <a:xfrm>
            <a:off x="3429000" y="5943600"/>
            <a:ext cx="4519186"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TW calculates tax on all taxable income</a:t>
            </a:r>
            <a:endParaRPr lang="en-US" b="1" dirty="0"/>
          </a:p>
        </p:txBody>
      </p:sp>
      <p:sp>
        <p:nvSpPr>
          <p:cNvPr id="17" name="Line 7"/>
          <p:cNvSpPr>
            <a:spLocks noChangeShapeType="1"/>
          </p:cNvSpPr>
          <p:nvPr/>
        </p:nvSpPr>
        <p:spPr bwMode="auto">
          <a:xfrm>
            <a:off x="7924800" y="6248400"/>
            <a:ext cx="381000" cy="76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1288349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bwMode="auto">
          <a:xfrm>
            <a:off x="609600" y="1600200"/>
            <a:ext cx="7924800" cy="4343399"/>
          </a:xfrm>
          <a:prstGeom prst="rect">
            <a:avLst/>
          </a:prstGeom>
          <a:noFill/>
          <a:ln w="9525">
            <a:noFill/>
            <a:miter lim="800000"/>
            <a:headEnd/>
            <a:tailEnd/>
          </a:ln>
        </p:spPr>
      </p:pic>
      <p:sp>
        <p:nvSpPr>
          <p:cNvPr id="440323" name="Title 1"/>
          <p:cNvSpPr>
            <a:spLocks noGrp="1"/>
          </p:cNvSpPr>
          <p:nvPr>
            <p:ph type="title"/>
          </p:nvPr>
        </p:nvSpPr>
        <p:spPr/>
        <p:txBody>
          <a:bodyPr>
            <a:normAutofit/>
          </a:bodyPr>
          <a:lstStyle/>
          <a:p>
            <a:r>
              <a:rPr lang="en-US" altLang="en-US" dirty="0" smtClean="0"/>
              <a:t>TW Tax – 1040 Line 44</a:t>
            </a:r>
          </a:p>
        </p:txBody>
      </p:sp>
      <p:sp>
        <p:nvSpPr>
          <p:cNvPr id="7" name="Oval 4"/>
          <p:cNvSpPr>
            <a:spLocks noChangeArrowheads="1"/>
          </p:cNvSpPr>
          <p:nvPr/>
        </p:nvSpPr>
        <p:spPr bwMode="auto">
          <a:xfrm>
            <a:off x="6934200" y="281940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TextBox 7"/>
          <p:cNvSpPr txBox="1"/>
          <p:nvPr/>
        </p:nvSpPr>
        <p:spPr>
          <a:xfrm>
            <a:off x="3810000" y="3352800"/>
            <a:ext cx="4172937" cy="923330"/>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TW transfers from Schedule </a:t>
            </a:r>
            <a:r>
              <a:rPr lang="en-US" b="1" dirty="0" smtClean="0">
                <a:latin typeface="Arial" charset="0"/>
              </a:rPr>
              <a:t>D </a:t>
            </a:r>
            <a:r>
              <a:rPr lang="en-US" b="1" dirty="0" err="1" smtClean="0">
                <a:latin typeface="Arial" charset="0"/>
              </a:rPr>
              <a:t>Wkt</a:t>
            </a:r>
            <a:r>
              <a:rPr lang="en-US" b="1" dirty="0" smtClean="0">
                <a:latin typeface="Arial" charset="0"/>
              </a:rPr>
              <a:t> 1</a:t>
            </a:r>
          </a:p>
          <a:p>
            <a:pPr eaLnBrk="1" hangingPunct="1">
              <a:defRPr/>
            </a:pPr>
            <a:r>
              <a:rPr lang="en-US" b="1" dirty="0" smtClean="0">
                <a:latin typeface="Arial" charset="0"/>
              </a:rPr>
              <a:t>&amp; checks box for Schedule D Tax </a:t>
            </a:r>
          </a:p>
          <a:p>
            <a:pPr eaLnBrk="1" hangingPunct="1">
              <a:defRPr/>
            </a:pPr>
            <a:r>
              <a:rPr lang="en-US" b="1" dirty="0" smtClean="0">
                <a:latin typeface="Arial" charset="0"/>
              </a:rPr>
              <a:t>Worksheet</a:t>
            </a:r>
            <a:endParaRPr lang="en-US" b="1" dirty="0">
              <a:latin typeface="Arial" charset="0"/>
            </a:endParaRPr>
          </a:p>
        </p:txBody>
      </p:sp>
      <p:pic>
        <p:nvPicPr>
          <p:cNvPr id="11" name="Picture 10"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49</a:t>
            </a:fld>
            <a:endParaRPr lang="en-US"/>
          </a:p>
        </p:txBody>
      </p:sp>
    </p:spTree>
    <p:extLst>
      <p:ext uri="{BB962C8B-B14F-4D97-AF65-F5344CB8AC3E}">
        <p14:creationId xmlns:p14="http://schemas.microsoft.com/office/powerpoint/2010/main" val="27861995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altLang="en-US" smtClean="0"/>
              <a:t>Sales Price</a:t>
            </a:r>
          </a:p>
        </p:txBody>
      </p:sp>
      <p:sp>
        <p:nvSpPr>
          <p:cNvPr id="358403" name="Rectangle 3"/>
          <p:cNvSpPr>
            <a:spLocks noGrp="1" noChangeArrowheads="1"/>
          </p:cNvSpPr>
          <p:nvPr>
            <p:ph idx="1"/>
          </p:nvPr>
        </p:nvSpPr>
        <p:spPr>
          <a:xfrm>
            <a:off x="609600" y="1524000"/>
            <a:ext cx="8077200" cy="4800600"/>
          </a:xfrm>
        </p:spPr>
        <p:txBody>
          <a:bodyPr/>
          <a:lstStyle/>
          <a:p>
            <a:r>
              <a:rPr lang="en-US" altLang="en-US" sz="3600" dirty="0" smtClean="0"/>
              <a:t> </a:t>
            </a:r>
            <a:r>
              <a:rPr lang="en-US" altLang="en-US" sz="3800" dirty="0" smtClean="0"/>
              <a:t>Obtained from end-of-year tax statement:</a:t>
            </a:r>
          </a:p>
          <a:p>
            <a:pPr lvl="1"/>
            <a:r>
              <a:rPr lang="en-US" altLang="en-US" sz="3000" dirty="0" smtClean="0"/>
              <a:t>1099 B - Proceeds From Broker &amp; Barter Exchange Transactions</a:t>
            </a:r>
          </a:p>
          <a:p>
            <a:pPr lvl="1"/>
            <a:r>
              <a:rPr lang="en-US" altLang="en-US" sz="3000" dirty="0" smtClean="0"/>
              <a:t>1099 Consolidated Statement</a:t>
            </a:r>
          </a:p>
          <a:p>
            <a:r>
              <a:rPr lang="en-US" altLang="en-US" sz="3800" dirty="0" smtClean="0"/>
              <a:t>May be reported as gross proceeds or net proceeds (less commissions) </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a:t>
            </a:fld>
            <a:endParaRPr lang="en-US"/>
          </a:p>
        </p:txBody>
      </p:sp>
    </p:spTree>
    <p:extLst>
      <p:ext uri="{BB962C8B-B14F-4D97-AF65-F5344CB8AC3E}">
        <p14:creationId xmlns:p14="http://schemas.microsoft.com/office/powerpoint/2010/main" val="429077031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524000"/>
          </a:xfrm>
        </p:spPr>
        <p:txBody>
          <a:bodyPr>
            <a:normAutofit/>
          </a:bodyPr>
          <a:lstStyle/>
          <a:p>
            <a:r>
              <a:rPr lang="en-US" sz="3600" dirty="0" smtClean="0"/>
              <a:t>Consolidating Capital Gains Transactions on Capital Gains Worksheet</a:t>
            </a:r>
            <a:endParaRPr lang="en-US" sz="3600" dirty="0"/>
          </a:p>
        </p:txBody>
      </p:sp>
      <p:sp>
        <p:nvSpPr>
          <p:cNvPr id="3" name="Content Placeholder 2"/>
          <p:cNvSpPr>
            <a:spLocks noGrp="1"/>
          </p:cNvSpPr>
          <p:nvPr>
            <p:ph idx="1"/>
          </p:nvPr>
        </p:nvSpPr>
        <p:spPr>
          <a:xfrm>
            <a:off x="685800" y="1600200"/>
            <a:ext cx="8001000" cy="4724400"/>
          </a:xfrm>
        </p:spPr>
        <p:txBody>
          <a:bodyPr>
            <a:normAutofit fontScale="77500" lnSpcReduction="20000"/>
          </a:bodyPr>
          <a:lstStyle/>
          <a:p>
            <a:r>
              <a:rPr lang="en-US" dirty="0" smtClean="0"/>
              <a:t>When entering capital gains transactions on  Capital Gains Worksheet, can consolidate multiple transactions  to single line based on the six 8949 categories</a:t>
            </a:r>
          </a:p>
          <a:p>
            <a:pPr lvl="1"/>
            <a:r>
              <a:rPr lang="en-US" dirty="0" smtClean="0"/>
              <a:t>Code A &amp; D: Enter totals with Code M</a:t>
            </a:r>
          </a:p>
          <a:p>
            <a:pPr lvl="2"/>
            <a:r>
              <a:rPr lang="en-US" dirty="0" smtClean="0"/>
              <a:t>Preferred over using </a:t>
            </a:r>
            <a:r>
              <a:rPr lang="en-US" dirty="0" err="1" smtClean="0"/>
              <a:t>Sch</a:t>
            </a:r>
            <a:r>
              <a:rPr lang="en-US" smtClean="0"/>
              <a:t> D, lines 1a &amp; 8a</a:t>
            </a:r>
            <a:endParaRPr lang="en-US" dirty="0" smtClean="0"/>
          </a:p>
          <a:p>
            <a:pPr lvl="1"/>
            <a:r>
              <a:rPr lang="en-US" dirty="0" smtClean="0"/>
              <a:t>Code B &amp; E: Enter individual transactions unless have ERO approval</a:t>
            </a:r>
          </a:p>
          <a:p>
            <a:pPr lvl="2"/>
            <a:r>
              <a:rPr lang="en-US" dirty="0" smtClean="0"/>
              <a:t>Will require extra paperwork and copies of brokerage statement</a:t>
            </a:r>
          </a:p>
          <a:p>
            <a:pPr lvl="1"/>
            <a:r>
              <a:rPr lang="en-US" dirty="0" smtClean="0"/>
              <a:t>Code C &amp; F (rare): Always enter individual transactions</a:t>
            </a:r>
          </a:p>
          <a:p>
            <a:r>
              <a:rPr lang="en-US" dirty="0" smtClean="0"/>
              <a:t>A detailed process for consolidating &amp; required documentation is shown in TaxPrep4Free.org Special Topics. The documents are:</a:t>
            </a:r>
          </a:p>
          <a:p>
            <a:pPr lvl="2"/>
            <a:r>
              <a:rPr lang="en-US" dirty="0" smtClean="0"/>
              <a:t>“Consolidating Capital Gains” (for the preparer)</a:t>
            </a:r>
          </a:p>
          <a:p>
            <a:pPr lvl="2"/>
            <a:r>
              <a:rPr lang="en-US" dirty="0" smtClean="0"/>
              <a:t>“Form 8453 Instructions” (for the ERO)</a:t>
            </a:r>
          </a:p>
        </p:txBody>
      </p:sp>
      <p:sp>
        <p:nvSpPr>
          <p:cNvPr id="4" name="Date Placeholder 3"/>
          <p:cNvSpPr>
            <a:spLocks noGrp="1"/>
          </p:cNvSpPr>
          <p:nvPr>
            <p:ph type="dt" sz="half" idx="10"/>
          </p:nvPr>
        </p:nvSpPr>
        <p:spPr/>
        <p:txBody>
          <a:bodyPr/>
          <a:lstStyle/>
          <a:p>
            <a:r>
              <a:rPr lang="en-US" smtClean="0"/>
              <a:t>11-23-2015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50</a:t>
            </a:fld>
            <a:endParaRPr lang="en-US"/>
          </a:p>
        </p:txBody>
      </p:sp>
    </p:spTree>
    <p:extLst>
      <p:ext uri="{BB962C8B-B14F-4D97-AF65-F5344CB8AC3E}">
        <p14:creationId xmlns:p14="http://schemas.microsoft.com/office/powerpoint/2010/main" val="354587030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idx="1"/>
          </p:nvPr>
        </p:nvPicPr>
        <p:blipFill>
          <a:blip r:embed="rId3" cstate="print"/>
          <a:srcRect l="22642" t="13247" r="2830" b="9906"/>
          <a:stretch>
            <a:fillRect/>
          </a:stretch>
        </p:blipFill>
        <p:spPr bwMode="auto">
          <a:xfrm>
            <a:off x="685800" y="1600200"/>
            <a:ext cx="7772400" cy="4648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TW Sch D Part II</a:t>
            </a:r>
            <a:endParaRPr lang="en-US" dirty="0"/>
          </a:p>
        </p:txBody>
      </p:sp>
      <p:sp>
        <p:nvSpPr>
          <p:cNvPr id="11" name="TextBox 10"/>
          <p:cNvSpPr txBox="1"/>
          <p:nvPr/>
        </p:nvSpPr>
        <p:spPr>
          <a:xfrm>
            <a:off x="4191000" y="5638800"/>
            <a:ext cx="2929007" cy="646331"/>
          </a:xfrm>
          <a:prstGeom prst="rect">
            <a:avLst/>
          </a:prstGeom>
          <a:solidFill>
            <a:schemeClr val="accent5">
              <a:lumMod val="75000"/>
            </a:schemeClr>
          </a:solidFill>
          <a:ln>
            <a:solidFill>
              <a:srgbClr val="001132"/>
            </a:solidFill>
          </a:ln>
        </p:spPr>
        <p:txBody>
          <a:bodyPr wrap="none" rtlCol="0">
            <a:spAutoFit/>
          </a:bodyPr>
          <a:lstStyle/>
          <a:p>
            <a:r>
              <a:rPr lang="en-US" b="1" dirty="0" smtClean="0"/>
              <a:t>Entered on Capital Gains</a:t>
            </a:r>
          </a:p>
          <a:p>
            <a:r>
              <a:rPr lang="en-US" b="1" dirty="0" smtClean="0"/>
              <a:t> Worksheet</a:t>
            </a:r>
            <a:endParaRPr lang="en-US" b="1" dirty="0"/>
          </a:p>
        </p:txBody>
      </p:sp>
      <p:pic>
        <p:nvPicPr>
          <p:cNvPr id="8" name="Picture 7"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10" name="Oval 4"/>
          <p:cNvSpPr>
            <a:spLocks noChangeArrowheads="1"/>
          </p:cNvSpPr>
          <p:nvPr/>
        </p:nvSpPr>
        <p:spPr bwMode="auto">
          <a:xfrm>
            <a:off x="4572000" y="5105400"/>
            <a:ext cx="18288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11-23-2015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51</a:t>
            </a:fld>
            <a:endParaRPr lang="en-US"/>
          </a:p>
        </p:txBody>
      </p:sp>
      <p:sp>
        <p:nvSpPr>
          <p:cNvPr id="6" name="TextBox 5"/>
          <p:cNvSpPr txBox="1"/>
          <p:nvPr/>
        </p:nvSpPr>
        <p:spPr>
          <a:xfrm>
            <a:off x="4876800" y="4343400"/>
            <a:ext cx="255198" cy="246221"/>
          </a:xfrm>
          <a:prstGeom prst="rect">
            <a:avLst/>
          </a:prstGeom>
          <a:solidFill>
            <a:srgbClr val="FFFFFF"/>
          </a:solidFill>
        </p:spPr>
        <p:txBody>
          <a:bodyPr wrap="none" rtlCol="0">
            <a:spAutoFit/>
          </a:bodyPr>
          <a:lstStyle/>
          <a:p>
            <a:r>
              <a:rPr lang="en-US" sz="1000" dirty="0" smtClean="0"/>
              <a:t>  </a:t>
            </a:r>
            <a:endParaRPr lang="en-US" sz="1000" dirty="0"/>
          </a:p>
        </p:txBody>
      </p:sp>
      <p:sp>
        <p:nvSpPr>
          <p:cNvPr id="14" name="TextBox 13"/>
          <p:cNvSpPr txBox="1"/>
          <p:nvPr/>
        </p:nvSpPr>
        <p:spPr>
          <a:xfrm>
            <a:off x="5943600" y="4343400"/>
            <a:ext cx="255198" cy="246221"/>
          </a:xfrm>
          <a:prstGeom prst="rect">
            <a:avLst/>
          </a:prstGeom>
          <a:solidFill>
            <a:srgbClr val="FFFFFF"/>
          </a:solidFill>
        </p:spPr>
        <p:txBody>
          <a:bodyPr wrap="none" rtlCol="0">
            <a:spAutoFit/>
          </a:bodyPr>
          <a:lstStyle/>
          <a:p>
            <a:r>
              <a:rPr lang="en-US" sz="1000" dirty="0" smtClean="0"/>
              <a:t>  </a:t>
            </a:r>
            <a:endParaRPr lang="en-US" sz="1000" dirty="0"/>
          </a:p>
        </p:txBody>
      </p:sp>
    </p:spTree>
    <p:extLst>
      <p:ext uri="{BB962C8B-B14F-4D97-AF65-F5344CB8AC3E}">
        <p14:creationId xmlns:p14="http://schemas.microsoft.com/office/powerpoint/2010/main" val="173697106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Non-Taxable NJ Securities</a:t>
            </a:r>
            <a:endParaRPr lang="en-US" dirty="0"/>
          </a:p>
        </p:txBody>
      </p:sp>
      <p:sp>
        <p:nvSpPr>
          <p:cNvPr id="3" name="Content Placeholder 2"/>
          <p:cNvSpPr>
            <a:spLocks noGrp="1"/>
          </p:cNvSpPr>
          <p:nvPr>
            <p:ph idx="1"/>
          </p:nvPr>
        </p:nvSpPr>
        <p:spPr/>
        <p:txBody>
          <a:bodyPr>
            <a:normAutofit/>
          </a:bodyPr>
          <a:lstStyle/>
          <a:p>
            <a:r>
              <a:rPr lang="en-US" dirty="0" smtClean="0"/>
              <a:t>Gains on certain NJ Securities are exempt from NJ tax even though subject to Federal capital gains tax </a:t>
            </a:r>
          </a:p>
          <a:p>
            <a:pPr lvl="1"/>
            <a:r>
              <a:rPr lang="en-US" dirty="0" smtClean="0"/>
              <a:t>See NJ Bulletin GIT-5 for a list of these securities (link from TaxPrep4Free.org Preparer page)</a:t>
            </a:r>
          </a:p>
          <a:p>
            <a:r>
              <a:rPr lang="en-US" dirty="0" smtClean="0"/>
              <a:t>The NJ return has to be adjusted when this situation occurs</a:t>
            </a:r>
          </a:p>
          <a:p>
            <a:pPr lvl="1"/>
            <a:r>
              <a:rPr lang="en-US" dirty="0" smtClean="0"/>
              <a:t>Use a scratch pad to adjust NJ </a:t>
            </a:r>
            <a:r>
              <a:rPr lang="en-US" dirty="0" err="1" smtClean="0"/>
              <a:t>Sch</a:t>
            </a:r>
            <a:r>
              <a:rPr lang="en-US" dirty="0" smtClean="0"/>
              <a:t> B on Line 3</a:t>
            </a:r>
            <a:endParaRPr 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11-23-2015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52</a:t>
            </a:fld>
            <a:endParaRPr lang="en-US"/>
          </a:p>
        </p:txBody>
      </p:sp>
    </p:spTree>
    <p:extLst>
      <p:ext uri="{BB962C8B-B14F-4D97-AF65-F5344CB8AC3E}">
        <p14:creationId xmlns:p14="http://schemas.microsoft.com/office/powerpoint/2010/main" val="318950662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a:stretch>
            <a:fillRect/>
          </a:stretch>
        </p:blipFill>
        <p:spPr bwMode="auto">
          <a:xfrm>
            <a:off x="609600" y="1600200"/>
            <a:ext cx="7924800" cy="4343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NJ Sch B</a:t>
            </a:r>
            <a:endParaRPr lang="en-US" dirty="0"/>
          </a:p>
        </p:txBody>
      </p:sp>
      <p:sp>
        <p:nvSpPr>
          <p:cNvPr id="7" name="TextBox 6"/>
          <p:cNvSpPr txBox="1"/>
          <p:nvPr/>
        </p:nvSpPr>
        <p:spPr>
          <a:xfrm>
            <a:off x="2133600" y="5181600"/>
            <a:ext cx="5029200" cy="646331"/>
          </a:xfrm>
          <a:prstGeom prst="rect">
            <a:avLst/>
          </a:prstGeom>
          <a:solidFill>
            <a:schemeClr val="accent5">
              <a:lumMod val="75000"/>
            </a:schemeClr>
          </a:solidFill>
          <a:ln>
            <a:solidFill>
              <a:schemeClr val="tx1"/>
            </a:solidFill>
          </a:ln>
        </p:spPr>
        <p:txBody>
          <a:bodyPr wrap="square" rtlCol="0">
            <a:spAutoFit/>
          </a:bodyPr>
          <a:lstStyle/>
          <a:p>
            <a:r>
              <a:rPr lang="en-US" b="1" dirty="0" smtClean="0"/>
              <a:t>Link to a scratch pad to enter amount of gains on securities that are tax exempt in NJ</a:t>
            </a:r>
            <a:endParaRPr lang="en-US" b="1" dirty="0"/>
          </a:p>
        </p:txBody>
      </p:sp>
      <p:cxnSp>
        <p:nvCxnSpPr>
          <p:cNvPr id="9" name="Straight Arrow Connector 8"/>
          <p:cNvCxnSpPr>
            <a:endCxn id="10" idx="2"/>
          </p:cNvCxnSpPr>
          <p:nvPr/>
        </p:nvCxnSpPr>
        <p:spPr bwMode="auto">
          <a:xfrm>
            <a:off x="7162800" y="5410200"/>
            <a:ext cx="762000" cy="0"/>
          </a:xfrm>
          <a:prstGeom prst="straightConnector1">
            <a:avLst/>
          </a:prstGeom>
          <a:noFill/>
          <a:ln w="38100" cap="flat" cmpd="sng" algn="ctr">
            <a:solidFill>
              <a:srgbClr val="FF0000"/>
            </a:solidFill>
            <a:prstDash val="solid"/>
            <a:round/>
            <a:headEnd type="none" w="med" len="med"/>
            <a:tailEnd type="triangle"/>
          </a:ln>
          <a:effectLst/>
        </p:spPr>
      </p:cxnSp>
      <p:sp>
        <p:nvSpPr>
          <p:cNvPr id="10" name="Oval 9"/>
          <p:cNvSpPr/>
          <p:nvPr/>
        </p:nvSpPr>
        <p:spPr bwMode="auto">
          <a:xfrm>
            <a:off x="7924800" y="5257800"/>
            <a:ext cx="685800" cy="304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pic>
        <p:nvPicPr>
          <p:cNvPr id="11" name="Picture 10"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0600"/>
            <a:ext cx="612648" cy="344615"/>
          </a:xfrm>
          <a:prstGeom prst="rect">
            <a:avLst/>
          </a:prstGeom>
        </p:spPr>
      </p:pic>
      <p:pic>
        <p:nvPicPr>
          <p:cNvPr id="12"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11-23-2015</a:t>
            </a:r>
            <a:endParaRPr lang="en-US" dirty="0"/>
          </a:p>
        </p:txBody>
      </p:sp>
      <p:sp>
        <p:nvSpPr>
          <p:cNvPr id="4" name="Footer Placeholder 3"/>
          <p:cNvSpPr>
            <a:spLocks noGrp="1"/>
          </p:cNvSpPr>
          <p:nvPr>
            <p:ph type="ftr" sz="quarter" idx="3"/>
          </p:nvPr>
        </p:nvSpPr>
        <p:spPr/>
        <p:txBody>
          <a:bodyPr/>
          <a:lstStyle/>
          <a:p>
            <a:r>
              <a:rPr lang="en-US" smtClean="0"/>
              <a:t>NJ TAX TY2014 v2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53</a:t>
            </a:fld>
            <a:endParaRPr lang="en-US"/>
          </a:p>
        </p:txBody>
      </p:sp>
    </p:spTree>
    <p:extLst>
      <p:ext uri="{BB962C8B-B14F-4D97-AF65-F5344CB8AC3E}">
        <p14:creationId xmlns:p14="http://schemas.microsoft.com/office/powerpoint/2010/main" val="108228059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2370"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5425"/>
            <a:ext cx="13303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2371" name="Title 1"/>
          <p:cNvSpPr>
            <a:spLocks noGrp="1"/>
          </p:cNvSpPr>
          <p:nvPr>
            <p:ph type="title"/>
          </p:nvPr>
        </p:nvSpPr>
        <p:spPr/>
        <p:txBody>
          <a:bodyPr>
            <a:normAutofit fontScale="90000"/>
          </a:bodyPr>
          <a:lstStyle/>
          <a:p>
            <a:pPr eaLnBrk="1" hangingPunct="1"/>
            <a:r>
              <a:rPr lang="en-US" altLang="en-US" dirty="0" smtClean="0"/>
              <a:t>Sale of a Home</a:t>
            </a:r>
            <a:br>
              <a:rPr lang="en-US" altLang="en-US" dirty="0" smtClean="0"/>
            </a:br>
            <a:r>
              <a:rPr lang="en-US" altLang="en-US" sz="3600" dirty="0" smtClean="0"/>
              <a:t>What is Considered a “Main” Home?</a:t>
            </a:r>
          </a:p>
        </p:txBody>
      </p:sp>
      <p:sp>
        <p:nvSpPr>
          <p:cNvPr id="442372" name="Rectangle 3"/>
          <p:cNvSpPr>
            <a:spLocks noGrp="1" noChangeArrowheads="1"/>
          </p:cNvSpPr>
          <p:nvPr>
            <p:ph idx="1"/>
          </p:nvPr>
        </p:nvSpPr>
        <p:spPr/>
        <p:txBody>
          <a:bodyPr/>
          <a:lstStyle/>
          <a:p>
            <a:r>
              <a:rPr lang="en-US" altLang="en-US" dirty="0" smtClean="0"/>
              <a:t>Determined by facts – not by choice</a:t>
            </a:r>
          </a:p>
          <a:p>
            <a:r>
              <a:rPr lang="en-US" altLang="en-US" dirty="0" smtClean="0"/>
              <a:t>Where taxpayer lives most of the time</a:t>
            </a:r>
          </a:p>
          <a:p>
            <a:r>
              <a:rPr lang="en-US" altLang="en-US" dirty="0" smtClean="0"/>
              <a:t>If taxpayer is living in a rental, the rental might be considered the main home</a:t>
            </a:r>
          </a:p>
          <a:p>
            <a:r>
              <a:rPr lang="en-US" altLang="en-US" dirty="0" smtClean="0"/>
              <a:t>Other places may qualify (house, boat, mobile home, apt, condo, etc.)</a:t>
            </a:r>
          </a:p>
          <a:p>
            <a:r>
              <a:rPr lang="en-US" altLang="en-US" dirty="0" smtClean="0"/>
              <a:t>Land sale does not qualify</a:t>
            </a:r>
          </a:p>
          <a:p>
            <a:endParaRPr lang="en-US" altLang="en-US"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54</a:t>
            </a:fld>
            <a:endParaRPr lang="en-US"/>
          </a:p>
        </p:txBody>
      </p:sp>
    </p:spTree>
    <p:extLst>
      <p:ext uri="{BB962C8B-B14F-4D97-AF65-F5344CB8AC3E}">
        <p14:creationId xmlns:p14="http://schemas.microsoft.com/office/powerpoint/2010/main" val="142347337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4418"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52400"/>
            <a:ext cx="13303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19" name="Rectangle 2"/>
          <p:cNvSpPr>
            <a:spLocks noGrp="1" noChangeArrowheads="1"/>
          </p:cNvSpPr>
          <p:nvPr>
            <p:ph type="title"/>
          </p:nvPr>
        </p:nvSpPr>
        <p:spPr>
          <a:xfrm>
            <a:off x="609600" y="304800"/>
            <a:ext cx="8112125" cy="1143000"/>
          </a:xfrm>
        </p:spPr>
        <p:txBody>
          <a:bodyPr/>
          <a:lstStyle/>
          <a:p>
            <a:r>
              <a:rPr lang="en-US" altLang="en-US" smtClean="0"/>
              <a:t>Home Sale Terms</a:t>
            </a:r>
            <a:endParaRPr lang="en-US" altLang="en-US" sz="2400" dirty="0" smtClean="0"/>
          </a:p>
        </p:txBody>
      </p:sp>
      <p:sp>
        <p:nvSpPr>
          <p:cNvPr id="444420" name="Rectangle 3"/>
          <p:cNvSpPr>
            <a:spLocks noGrp="1" noChangeArrowheads="1"/>
          </p:cNvSpPr>
          <p:nvPr>
            <p:ph idx="1"/>
          </p:nvPr>
        </p:nvSpPr>
        <p:spPr>
          <a:xfrm>
            <a:off x="609600" y="1527175"/>
            <a:ext cx="8077200" cy="5102225"/>
          </a:xfrm>
        </p:spPr>
        <p:txBody>
          <a:bodyPr>
            <a:normAutofit lnSpcReduction="10000"/>
          </a:bodyPr>
          <a:lstStyle/>
          <a:p>
            <a:pPr>
              <a:lnSpc>
                <a:spcPct val="80000"/>
              </a:lnSpc>
            </a:pPr>
            <a:r>
              <a:rPr lang="en-US" altLang="en-US" sz="2400" b="1" u="sng" dirty="0" smtClean="0"/>
              <a:t>Selling Price </a:t>
            </a:r>
            <a:r>
              <a:rPr lang="en-US" altLang="en-US" sz="2400" dirty="0" smtClean="0"/>
              <a:t>- includes all monies received plus any mortgages or other debts taken over by the buyer (does not include amounts received for personal property sold with home--e.g. furniture or appliances)</a:t>
            </a:r>
          </a:p>
          <a:p>
            <a:pPr>
              <a:lnSpc>
                <a:spcPct val="80000"/>
              </a:lnSpc>
            </a:pPr>
            <a:r>
              <a:rPr lang="en-US" altLang="en-US" sz="2400" b="1" u="sng" dirty="0" smtClean="0"/>
              <a:t>Amount Realized </a:t>
            </a:r>
            <a:r>
              <a:rPr lang="en-US" altLang="en-US" sz="2400" b="1" dirty="0" smtClean="0"/>
              <a:t>- </a:t>
            </a:r>
            <a:r>
              <a:rPr lang="en-US" altLang="en-US" sz="2400" dirty="0" smtClean="0"/>
              <a:t>the selling price minus selling expenses</a:t>
            </a:r>
          </a:p>
          <a:p>
            <a:pPr>
              <a:lnSpc>
                <a:spcPct val="80000"/>
              </a:lnSpc>
            </a:pPr>
            <a:r>
              <a:rPr lang="en-US" altLang="en-US" sz="2400" b="1" u="sng" dirty="0" smtClean="0"/>
              <a:t>Selling Expenses </a:t>
            </a:r>
            <a:r>
              <a:rPr lang="en-US" altLang="en-US" sz="2400" dirty="0" smtClean="0"/>
              <a:t>- commission, advertising, legal fees, loan charges paid by seller</a:t>
            </a:r>
          </a:p>
          <a:p>
            <a:pPr>
              <a:lnSpc>
                <a:spcPct val="80000"/>
              </a:lnSpc>
            </a:pPr>
            <a:r>
              <a:rPr lang="en-US" altLang="en-US" sz="2400" b="1" u="sng" dirty="0" smtClean="0"/>
              <a:t>Basis</a:t>
            </a:r>
            <a:r>
              <a:rPr lang="en-US" altLang="en-US" sz="2400" b="1" dirty="0" smtClean="0"/>
              <a:t> – </a:t>
            </a:r>
            <a:r>
              <a:rPr lang="en-US" altLang="en-US" sz="2400" dirty="0" smtClean="0"/>
              <a:t>actual cost if bought or built </a:t>
            </a:r>
          </a:p>
          <a:p>
            <a:pPr lvl="1">
              <a:lnSpc>
                <a:spcPct val="80000"/>
              </a:lnSpc>
            </a:pPr>
            <a:r>
              <a:rPr lang="en-US" altLang="en-US" sz="2400" dirty="0" smtClean="0"/>
              <a:t>Cost basis for property inherited in 2010 is lower of Fair Market Value at death or decedent’s cost basis                                          </a:t>
            </a:r>
            <a:r>
              <a:rPr lang="en-US" altLang="en-US" sz="2400" b="1" dirty="0" smtClean="0">
                <a:solidFill>
                  <a:srgbClr val="FF3300"/>
                </a:solidFill>
              </a:rPr>
              <a:t>Out of Scope</a:t>
            </a:r>
          </a:p>
          <a:p>
            <a:pPr>
              <a:lnSpc>
                <a:spcPct val="80000"/>
              </a:lnSpc>
            </a:pPr>
            <a:r>
              <a:rPr lang="en-US" altLang="en-US" sz="2400" b="1" u="sng" dirty="0" smtClean="0"/>
              <a:t>Adjusted Basis </a:t>
            </a:r>
            <a:r>
              <a:rPr lang="en-US" altLang="en-US" sz="2400" b="1" dirty="0" smtClean="0"/>
              <a:t>- </a:t>
            </a:r>
            <a:r>
              <a:rPr lang="en-US" altLang="en-US" sz="2400" dirty="0" smtClean="0"/>
              <a:t> the original cost plus /minus any increase or decrease to original basis (additions, eligible  improvements)</a:t>
            </a:r>
          </a:p>
          <a:p>
            <a:pPr>
              <a:lnSpc>
                <a:spcPct val="80000"/>
              </a:lnSpc>
            </a:pPr>
            <a:r>
              <a:rPr lang="en-US" altLang="en-US" sz="2400" b="1" u="sng" dirty="0" smtClean="0"/>
              <a:t>Tax statement </a:t>
            </a:r>
            <a:r>
              <a:rPr lang="en-US" altLang="en-US" sz="2400" b="1" dirty="0" smtClean="0"/>
              <a:t>– </a:t>
            </a:r>
            <a:r>
              <a:rPr lang="en-US" altLang="en-US" sz="2400" dirty="0" smtClean="0"/>
              <a:t>Form 1099-S - Proceeds from Real Estate Transaction may be issued</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55</a:t>
            </a:fld>
            <a:endParaRPr lang="en-US"/>
          </a:p>
        </p:txBody>
      </p:sp>
    </p:spTree>
    <p:extLst>
      <p:ext uri="{BB962C8B-B14F-4D97-AF65-F5344CB8AC3E}">
        <p14:creationId xmlns:p14="http://schemas.microsoft.com/office/powerpoint/2010/main" val="290364106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50950" cy="11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67" name="Title 1"/>
          <p:cNvSpPr>
            <a:spLocks noGrp="1"/>
          </p:cNvSpPr>
          <p:nvPr>
            <p:ph type="title"/>
          </p:nvPr>
        </p:nvSpPr>
        <p:spPr/>
        <p:txBody>
          <a:bodyPr>
            <a:normAutofit fontScale="90000"/>
          </a:bodyPr>
          <a:lstStyle/>
          <a:p>
            <a:r>
              <a:rPr lang="en-US" altLang="en-US" dirty="0" smtClean="0"/>
              <a:t>1099-S Proceeds From Real Estate Transaction</a:t>
            </a:r>
          </a:p>
        </p:txBody>
      </p:sp>
      <p:pic>
        <p:nvPicPr>
          <p:cNvPr id="5122" name="Picture 2"/>
          <p:cNvPicPr>
            <a:picLocks noChangeAspect="1" noChangeArrowheads="1"/>
          </p:cNvPicPr>
          <p:nvPr/>
        </p:nvPicPr>
        <p:blipFill rotWithShape="1">
          <a:blip r:embed="rId4" cstate="print">
            <a:grayscl/>
          </a:blip>
          <a:srcRect l="9736" t="23873" r="4762" b="8402"/>
          <a:stretch/>
        </p:blipFill>
        <p:spPr bwMode="auto">
          <a:xfrm>
            <a:off x="685800" y="1676400"/>
            <a:ext cx="8001000" cy="4037013"/>
          </a:xfrm>
          <a:prstGeom prst="rect">
            <a:avLst/>
          </a:prstGeom>
          <a:ln/>
        </p:spPr>
        <p:style>
          <a:lnRef idx="2">
            <a:schemeClr val="accent4"/>
          </a:lnRef>
          <a:fillRef idx="1">
            <a:schemeClr val="lt1"/>
          </a:fillRef>
          <a:effectRef idx="0">
            <a:schemeClr val="accent4"/>
          </a:effectRef>
          <a:fontRef idx="minor">
            <a:schemeClr val="dk1"/>
          </a:fontRef>
        </p:style>
      </p:pic>
      <p:sp>
        <p:nvSpPr>
          <p:cNvPr id="446470" name="TextBox 4"/>
          <p:cNvSpPr txBox="1">
            <a:spLocks noChangeArrowheads="1"/>
          </p:cNvSpPr>
          <p:nvPr/>
        </p:nvSpPr>
        <p:spPr bwMode="auto">
          <a:xfrm>
            <a:off x="533400" y="5867400"/>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dirty="0">
                <a:latin typeface="Arial" panose="020B0604020202020204" pitchFamily="34" charset="0"/>
                <a:cs typeface="Arial" panose="020B0604020202020204" pitchFamily="34" charset="0"/>
              </a:rPr>
              <a:t>Note:  1099-S may not be provided if total gain can be excluded or if gains/loss from sale of other services or property are considered</a:t>
            </a:r>
          </a:p>
        </p:txBody>
      </p:sp>
      <p:sp>
        <p:nvSpPr>
          <p:cNvPr id="7" name="Oval 4"/>
          <p:cNvSpPr>
            <a:spLocks noChangeArrowheads="1"/>
          </p:cNvSpPr>
          <p:nvPr/>
        </p:nvSpPr>
        <p:spPr bwMode="auto">
          <a:xfrm>
            <a:off x="4343400" y="2438400"/>
            <a:ext cx="1219200" cy="4445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 name="TextBox 1"/>
          <p:cNvSpPr txBox="1"/>
          <p:nvPr/>
        </p:nvSpPr>
        <p:spPr>
          <a:xfrm>
            <a:off x="1219200" y="2295525"/>
            <a:ext cx="2438400" cy="646113"/>
          </a:xfrm>
          <a:prstGeom prst="rect">
            <a:avLst/>
          </a:prstGeom>
          <a:solidFill>
            <a:schemeClr val="accent5">
              <a:lumMod val="7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b="1" dirty="0">
                <a:solidFill>
                  <a:schemeClr val="tx1"/>
                </a:solidFill>
              </a:rPr>
              <a:t>Includes cash or notes received for property</a:t>
            </a:r>
          </a:p>
        </p:txBody>
      </p:sp>
      <p:sp>
        <p:nvSpPr>
          <p:cNvPr id="8" name="Oval 4"/>
          <p:cNvSpPr>
            <a:spLocks noChangeArrowheads="1"/>
          </p:cNvSpPr>
          <p:nvPr/>
        </p:nvSpPr>
        <p:spPr bwMode="auto">
          <a:xfrm>
            <a:off x="6934200" y="4343400"/>
            <a:ext cx="4191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4" name="TextBox 3"/>
          <p:cNvSpPr txBox="1"/>
          <p:nvPr/>
        </p:nvSpPr>
        <p:spPr>
          <a:xfrm>
            <a:off x="1981200" y="3505200"/>
            <a:ext cx="3429000" cy="646113"/>
          </a:xfrm>
          <a:prstGeom prst="rect">
            <a:avLst/>
          </a:prstGeom>
          <a:solidFill>
            <a:schemeClr val="accent5">
              <a:lumMod val="7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b="1" dirty="0">
                <a:solidFill>
                  <a:schemeClr val="tx1"/>
                </a:solidFill>
              </a:rPr>
              <a:t>Checked if other services or property is received as payment  *</a:t>
            </a:r>
          </a:p>
        </p:txBody>
      </p:sp>
      <p:sp>
        <p:nvSpPr>
          <p:cNvPr id="446477" name="TextBox 13"/>
          <p:cNvSpPr txBox="1">
            <a:spLocks noChangeArrowheads="1"/>
          </p:cNvSpPr>
          <p:nvPr/>
        </p:nvSpPr>
        <p:spPr bwMode="auto">
          <a:xfrm>
            <a:off x="5867400" y="2286000"/>
            <a:ext cx="94456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smtClean="0">
                <a:latin typeface="Verdana" panose="020B0604030504040204" pitchFamily="34" charset="0"/>
                <a:cs typeface="Arial" panose="020B0604020202020204" pitchFamily="34" charset="0"/>
              </a:rPr>
              <a:t>2014</a:t>
            </a:r>
            <a:endParaRPr lang="en-US" altLang="en-US" sz="1800" b="1" dirty="0">
              <a:latin typeface="Verdana" panose="020B0604030504040204" pitchFamily="34" charset="0"/>
              <a:cs typeface="Arial" panose="020B0604020202020204" pitchFamily="34" charset="0"/>
            </a:endParaRPr>
          </a:p>
        </p:txBody>
      </p:sp>
      <p:cxnSp>
        <p:nvCxnSpPr>
          <p:cNvPr id="14" name="Straight Arrow Connector 13"/>
          <p:cNvCxnSpPr>
            <a:stCxn id="2" idx="3"/>
          </p:cNvCxnSpPr>
          <p:nvPr/>
        </p:nvCxnSpPr>
        <p:spPr bwMode="auto">
          <a:xfrm>
            <a:off x="3657600" y="2618582"/>
            <a:ext cx="685800" cy="48418"/>
          </a:xfrm>
          <a:prstGeom prst="straightConnector1">
            <a:avLst/>
          </a:prstGeom>
          <a:noFill/>
          <a:ln w="38100" cap="flat" cmpd="sng" algn="ctr">
            <a:solidFill>
              <a:srgbClr val="FF0000"/>
            </a:solidFill>
            <a:prstDash val="solid"/>
            <a:round/>
            <a:headEnd type="none" w="med" len="med"/>
            <a:tailEnd type="triangle"/>
          </a:ln>
          <a:effectLst/>
        </p:spPr>
      </p:cxnSp>
      <p:cxnSp>
        <p:nvCxnSpPr>
          <p:cNvPr id="19" name="Straight Arrow Connector 18"/>
          <p:cNvCxnSpPr>
            <a:endCxn id="8" idx="1"/>
          </p:cNvCxnSpPr>
          <p:nvPr/>
        </p:nvCxnSpPr>
        <p:spPr bwMode="auto">
          <a:xfrm>
            <a:off x="5410200" y="4038601"/>
            <a:ext cx="1585376" cy="360595"/>
          </a:xfrm>
          <a:prstGeom prst="straightConnector1">
            <a:avLst/>
          </a:prstGeom>
          <a:noFill/>
          <a:ln w="38100" cap="flat" cmpd="sng" algn="ctr">
            <a:solidFill>
              <a:srgbClr val="FF0000"/>
            </a:solidFill>
            <a:prstDash val="solid"/>
            <a:round/>
            <a:headEnd type="none" w="med" len="med"/>
            <a:tailEnd type="triangle"/>
          </a:ln>
          <a:effectLst/>
        </p:spPr>
      </p:cxnSp>
      <p:sp>
        <p:nvSpPr>
          <p:cNvPr id="3" name="Date Placeholder 2"/>
          <p:cNvSpPr>
            <a:spLocks noGrp="1"/>
          </p:cNvSpPr>
          <p:nvPr>
            <p:ph type="dt" sz="half" idx="10"/>
          </p:nvPr>
        </p:nvSpPr>
        <p:spPr/>
        <p:txBody>
          <a:bodyPr/>
          <a:lstStyle/>
          <a:p>
            <a:r>
              <a:rPr lang="en-US" smtClean="0"/>
              <a:t>11-23-2015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56</a:t>
            </a:fld>
            <a:endParaRPr lang="en-US"/>
          </a:p>
        </p:txBody>
      </p:sp>
    </p:spTree>
    <p:extLst>
      <p:ext uri="{BB962C8B-B14F-4D97-AF65-F5344CB8AC3E}">
        <p14:creationId xmlns:p14="http://schemas.microsoft.com/office/powerpoint/2010/main" val="71972405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itle 1"/>
          <p:cNvSpPr>
            <a:spLocks noGrp="1"/>
          </p:cNvSpPr>
          <p:nvPr>
            <p:ph type="title"/>
          </p:nvPr>
        </p:nvSpPr>
        <p:spPr/>
        <p:txBody>
          <a:bodyPr>
            <a:normAutofit fontScale="90000"/>
          </a:bodyPr>
          <a:lstStyle/>
          <a:p>
            <a:r>
              <a:rPr lang="en-US" altLang="en-US" dirty="0" smtClean="0"/>
              <a:t>Calculating Home Sale </a:t>
            </a:r>
            <a:br>
              <a:rPr lang="en-US" altLang="en-US" dirty="0" smtClean="0"/>
            </a:br>
            <a:r>
              <a:rPr lang="en-US" altLang="en-US" dirty="0" smtClean="0"/>
              <a:t>Gain/Loss</a:t>
            </a:r>
          </a:p>
        </p:txBody>
      </p:sp>
      <p:sp>
        <p:nvSpPr>
          <p:cNvPr id="207875" name="Content Placeholder 2"/>
          <p:cNvSpPr>
            <a:spLocks noGrp="1"/>
          </p:cNvSpPr>
          <p:nvPr>
            <p:ph idx="1"/>
          </p:nvPr>
        </p:nvSpPr>
        <p:spPr/>
        <p:txBody>
          <a:bodyPr/>
          <a:lstStyle/>
          <a:p>
            <a:pPr marL="0" indent="0" algn="ctr">
              <a:buFont typeface="Wingdings" panose="05000000000000000000" pitchFamily="2" charset="2"/>
              <a:buNone/>
              <a:defRPr/>
            </a:pPr>
            <a:r>
              <a:rPr lang="en-US" b="1" dirty="0" smtClean="0"/>
              <a:t>Amount Realized</a:t>
            </a:r>
          </a:p>
          <a:p>
            <a:pPr marL="0" indent="0" algn="ctr">
              <a:buFont typeface="Wingdings" panose="05000000000000000000" pitchFamily="2" charset="2"/>
              <a:buNone/>
              <a:defRPr/>
            </a:pPr>
            <a:r>
              <a:rPr lang="en-US" b="1" dirty="0" smtClean="0"/>
              <a:t>  minus Adjusted Basis</a:t>
            </a:r>
          </a:p>
          <a:p>
            <a:pPr marL="0" indent="0" algn="ctr">
              <a:buFont typeface="Wingdings" panose="05000000000000000000" pitchFamily="2" charset="2"/>
              <a:buNone/>
              <a:defRPr/>
            </a:pPr>
            <a:r>
              <a:rPr lang="en-US" b="1" dirty="0" smtClean="0"/>
              <a:t>==============</a:t>
            </a:r>
          </a:p>
          <a:p>
            <a:pPr marL="0" indent="0" algn="ctr">
              <a:buFont typeface="Wingdings" panose="05000000000000000000" pitchFamily="2" charset="2"/>
              <a:buNone/>
              <a:defRPr/>
            </a:pPr>
            <a:r>
              <a:rPr lang="en-US" b="1" dirty="0" smtClean="0"/>
              <a:t>Gain or Loss</a:t>
            </a:r>
          </a:p>
          <a:p>
            <a:pPr marL="0" indent="0" algn="ctr">
              <a:buFont typeface="Wingdings" panose="05000000000000000000" pitchFamily="2" charset="2"/>
              <a:buNone/>
              <a:defRPr/>
            </a:pPr>
            <a:endParaRPr lang="en-US" b="1" dirty="0" smtClean="0"/>
          </a:p>
          <a:p>
            <a:pPr marL="0" indent="-400050">
              <a:buFont typeface="Wingdings" panose="05000000000000000000" pitchFamily="2" charset="2"/>
              <a:buNone/>
              <a:defRPr/>
            </a:pPr>
            <a:r>
              <a:rPr lang="en-US" b="1" dirty="0" smtClean="0"/>
              <a:t>Loss on sale of main home cannot be deducted &amp; is not reported on tax return (unless 1099-S is issued – covered later)</a:t>
            </a:r>
          </a:p>
          <a:p>
            <a:pPr marL="0" indent="0" algn="ctr">
              <a:buFont typeface="Wingdings" panose="05000000000000000000" pitchFamily="2" charset="2"/>
              <a:buNone/>
              <a:defRPr/>
            </a:pPr>
            <a:endParaRPr lang="en-US" b="1" dirty="0" smtClean="0"/>
          </a:p>
        </p:txBody>
      </p:sp>
      <p:pic>
        <p:nvPicPr>
          <p:cNvPr id="448517"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5425"/>
            <a:ext cx="1254125" cy="11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57</a:t>
            </a:fld>
            <a:endParaRPr lang="en-US"/>
          </a:p>
        </p:txBody>
      </p:sp>
    </p:spTree>
    <p:extLst>
      <p:ext uri="{BB962C8B-B14F-4D97-AF65-F5344CB8AC3E}">
        <p14:creationId xmlns:p14="http://schemas.microsoft.com/office/powerpoint/2010/main" val="112894968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normAutofit fontScale="90000"/>
          </a:bodyPr>
          <a:lstStyle/>
          <a:p>
            <a:r>
              <a:rPr lang="en-US" altLang="en-US" dirty="0" smtClean="0"/>
              <a:t>House Sale Gain Exclusion</a:t>
            </a:r>
            <a:br>
              <a:rPr lang="en-US" altLang="en-US" dirty="0" smtClean="0"/>
            </a:br>
            <a:r>
              <a:rPr lang="en-US" altLang="en-US" dirty="0" smtClean="0"/>
              <a:t>Ownership &amp; Use Tests</a:t>
            </a:r>
          </a:p>
        </p:txBody>
      </p:sp>
      <p:sp>
        <p:nvSpPr>
          <p:cNvPr id="1435651" name="Rectangle 3"/>
          <p:cNvSpPr>
            <a:spLocks noGrp="1" noChangeArrowheads="1"/>
          </p:cNvSpPr>
          <p:nvPr>
            <p:ph idx="1"/>
          </p:nvPr>
        </p:nvSpPr>
        <p:spPr>
          <a:xfrm>
            <a:off x="609600" y="1447800"/>
            <a:ext cx="8077200" cy="4953000"/>
          </a:xfrm>
        </p:spPr>
        <p:txBody>
          <a:bodyPr>
            <a:normAutofit lnSpcReduction="10000"/>
          </a:bodyPr>
          <a:lstStyle/>
          <a:p>
            <a:pPr marL="0" indent="0">
              <a:buFont typeface="Wingdings" panose="05000000000000000000" pitchFamily="2" charset="2"/>
              <a:buNone/>
              <a:defRPr/>
            </a:pPr>
            <a:r>
              <a:rPr lang="en-US" dirty="0"/>
              <a:t>Taxpayer who sold a qualified main home this </a:t>
            </a:r>
            <a:r>
              <a:rPr lang="en-US" dirty="0" smtClean="0"/>
              <a:t>year </a:t>
            </a:r>
            <a:r>
              <a:rPr lang="en-US" dirty="0"/>
              <a:t>may qualify to exclude part or all of the  gain from income</a:t>
            </a:r>
          </a:p>
          <a:p>
            <a:pPr>
              <a:defRPr/>
            </a:pPr>
            <a:r>
              <a:rPr lang="en-US" sz="3000" dirty="0" smtClean="0"/>
              <a:t>Must </a:t>
            </a:r>
            <a:r>
              <a:rPr lang="en-US" sz="3000" dirty="0"/>
              <a:t>meet </a:t>
            </a:r>
            <a:r>
              <a:rPr lang="en-US" sz="3000" dirty="0" smtClean="0"/>
              <a:t>ownership &amp; use tests (during </a:t>
            </a:r>
            <a:r>
              <a:rPr lang="en-US" sz="3000" dirty="0"/>
              <a:t>the 5-year period ending on the date of </a:t>
            </a:r>
            <a:r>
              <a:rPr lang="en-US" sz="3000" dirty="0" smtClean="0"/>
              <a:t>sale)  </a:t>
            </a:r>
            <a:endParaRPr lang="en-US" sz="3000" dirty="0"/>
          </a:p>
          <a:p>
            <a:pPr lvl="1">
              <a:defRPr/>
            </a:pPr>
            <a:r>
              <a:rPr lang="en-US" sz="2700" u="sng" dirty="0" smtClean="0"/>
              <a:t>Ownership test</a:t>
            </a:r>
            <a:r>
              <a:rPr lang="en-US" sz="2700" dirty="0" smtClean="0"/>
              <a:t> - must have owned </a:t>
            </a:r>
            <a:r>
              <a:rPr lang="en-US" sz="2700" dirty="0"/>
              <a:t>the home for at least 2 years </a:t>
            </a:r>
            <a:r>
              <a:rPr lang="en-US" sz="2700" dirty="0" smtClean="0"/>
              <a:t> </a:t>
            </a:r>
            <a:r>
              <a:rPr lang="en-US" sz="2700" b="1" dirty="0" smtClean="0"/>
              <a:t>AND</a:t>
            </a:r>
          </a:p>
          <a:p>
            <a:pPr lvl="1">
              <a:defRPr/>
            </a:pPr>
            <a:r>
              <a:rPr lang="en-US" sz="2700" u="sng" dirty="0" smtClean="0"/>
              <a:t>Use test</a:t>
            </a:r>
            <a:r>
              <a:rPr lang="en-US" sz="2700" dirty="0" smtClean="0"/>
              <a:t> - must have lived </a:t>
            </a:r>
            <a:r>
              <a:rPr lang="en-US" sz="2700" dirty="0"/>
              <a:t>in the home as your main home for at least 2 </a:t>
            </a:r>
            <a:r>
              <a:rPr lang="en-US" sz="2700" dirty="0" smtClean="0"/>
              <a:t>years</a:t>
            </a:r>
          </a:p>
          <a:p>
            <a:pPr lvl="1">
              <a:defRPr/>
            </a:pPr>
            <a:r>
              <a:rPr lang="en-US" sz="2700" dirty="0" smtClean="0"/>
              <a:t>Do not have to be the same 2 years for ownership &amp; use tests </a:t>
            </a:r>
            <a:endParaRPr lang="en-US" sz="2700" dirty="0"/>
          </a:p>
        </p:txBody>
      </p:sp>
      <p:pic>
        <p:nvPicPr>
          <p:cNvPr id="450565"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5426"/>
            <a:ext cx="1177925" cy="108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58</a:t>
            </a:fld>
            <a:endParaRPr lang="en-US"/>
          </a:p>
        </p:txBody>
      </p:sp>
    </p:spTree>
    <p:extLst>
      <p:ext uri="{BB962C8B-B14F-4D97-AF65-F5344CB8AC3E}">
        <p14:creationId xmlns:p14="http://schemas.microsoft.com/office/powerpoint/2010/main" val="312468601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normAutofit fontScale="90000"/>
          </a:bodyPr>
          <a:lstStyle/>
          <a:p>
            <a:r>
              <a:rPr lang="en-US" altLang="en-US" smtClean="0"/>
              <a:t>Calculate House Sale </a:t>
            </a:r>
            <a:br>
              <a:rPr lang="en-US" altLang="en-US" smtClean="0"/>
            </a:br>
            <a:r>
              <a:rPr lang="en-US" altLang="en-US" smtClean="0"/>
              <a:t>Gain Exclusion</a:t>
            </a:r>
            <a:endParaRPr lang="en-US" altLang="en-US" dirty="0" smtClean="0"/>
          </a:p>
        </p:txBody>
      </p:sp>
      <p:sp>
        <p:nvSpPr>
          <p:cNvPr id="7" name="Rectangle 3"/>
          <p:cNvSpPr>
            <a:spLocks noGrp="1" noChangeArrowheads="1"/>
          </p:cNvSpPr>
          <p:nvPr>
            <p:ph idx="1"/>
          </p:nvPr>
        </p:nvSpPr>
        <p:spPr/>
        <p:txBody>
          <a:bodyPr>
            <a:normAutofit fontScale="92500" lnSpcReduction="20000"/>
          </a:bodyPr>
          <a:lstStyle/>
          <a:p>
            <a:r>
              <a:rPr lang="en-US" dirty="0" smtClean="0"/>
              <a:t>Single homeowner can exclude up to $250,000 of gain from sale of main home</a:t>
            </a:r>
          </a:p>
          <a:p>
            <a:pPr lvl="1"/>
            <a:r>
              <a:rPr lang="en-US" dirty="0" smtClean="0"/>
              <a:t>Unmarried surviving spouse can exclude $500,000 if sale occurs within 2 years of spouse’s death</a:t>
            </a:r>
          </a:p>
          <a:p>
            <a:r>
              <a:rPr lang="en-US" dirty="0" smtClean="0"/>
              <a:t>Married couple can exclude up to $500,000 of gain, if:</a:t>
            </a:r>
          </a:p>
          <a:p>
            <a:pPr lvl="1"/>
            <a:r>
              <a:rPr lang="en-US" dirty="0" smtClean="0"/>
              <a:t>Filed a joint return</a:t>
            </a:r>
          </a:p>
          <a:p>
            <a:pPr lvl="1"/>
            <a:r>
              <a:rPr lang="en-US" dirty="0" smtClean="0"/>
              <a:t>Both individuals meet the use test</a:t>
            </a:r>
          </a:p>
          <a:p>
            <a:pPr lvl="2"/>
            <a:r>
              <a:rPr lang="en-US" dirty="0" smtClean="0"/>
              <a:t>If only one meets use test, refer to Pub 17 – Sale of Home</a:t>
            </a:r>
          </a:p>
          <a:p>
            <a:pPr lvl="1"/>
            <a:r>
              <a:rPr lang="en-US" dirty="0" smtClean="0"/>
              <a:t>Either or both meet the ownership test</a:t>
            </a:r>
          </a:p>
          <a:p>
            <a:pPr lvl="1"/>
            <a:r>
              <a:rPr lang="en-US" dirty="0" smtClean="0"/>
              <a:t>Neither individual excluded gain in the 2 years before the current sale</a:t>
            </a:r>
          </a:p>
        </p:txBody>
      </p:sp>
      <p:pic>
        <p:nvPicPr>
          <p:cNvPr id="452612"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5425"/>
            <a:ext cx="1254125" cy="11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59</a:t>
            </a:fld>
            <a:endParaRPr lang="en-US"/>
          </a:p>
        </p:txBody>
      </p:sp>
    </p:spTree>
    <p:extLst>
      <p:ext uri="{BB962C8B-B14F-4D97-AF65-F5344CB8AC3E}">
        <p14:creationId xmlns:p14="http://schemas.microsoft.com/office/powerpoint/2010/main" val="2804395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ltLang="en-US" smtClean="0"/>
              <a:t>Cost Basis</a:t>
            </a:r>
          </a:p>
        </p:txBody>
      </p:sp>
      <p:sp>
        <p:nvSpPr>
          <p:cNvPr id="360451" name="Rectangle 3"/>
          <p:cNvSpPr>
            <a:spLocks noGrp="1" noChangeArrowheads="1"/>
          </p:cNvSpPr>
          <p:nvPr>
            <p:ph idx="1"/>
          </p:nvPr>
        </p:nvSpPr>
        <p:spPr/>
        <p:txBody>
          <a:bodyPr>
            <a:normAutofit lnSpcReduction="10000"/>
          </a:bodyPr>
          <a:lstStyle/>
          <a:p>
            <a:r>
              <a:rPr lang="en-US" altLang="en-US" dirty="0" smtClean="0"/>
              <a:t>Cost basis is cost plus commission on purchase</a:t>
            </a:r>
          </a:p>
          <a:p>
            <a:r>
              <a:rPr lang="en-US" altLang="en-US" dirty="0" smtClean="0"/>
              <a:t>Assume First In First Out (FIFO) unless specified in writing, before sale</a:t>
            </a:r>
          </a:p>
          <a:p>
            <a:r>
              <a:rPr lang="en-US" altLang="en-US" dirty="0" smtClean="0"/>
              <a:t>Original basis is adjusted by any stock split or non-taxable dividend (return of principal)</a:t>
            </a:r>
          </a:p>
          <a:p>
            <a:r>
              <a:rPr lang="en-US" altLang="en-US" dirty="0" smtClean="0"/>
              <a:t>Cost basis of taxable stock dividends &amp; Dividends Reinvestments (DRIP) is the price of the stock on distribution date</a:t>
            </a:r>
          </a:p>
          <a:p>
            <a:endParaRPr lang="en-US" altLang="en-US"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a:p>
        </p:txBody>
      </p:sp>
    </p:spTree>
    <p:extLst>
      <p:ext uri="{BB962C8B-B14F-4D97-AF65-F5344CB8AC3E}">
        <p14:creationId xmlns:p14="http://schemas.microsoft.com/office/powerpoint/2010/main" val="131420897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itle 1"/>
          <p:cNvSpPr>
            <a:spLocks noGrp="1"/>
          </p:cNvSpPr>
          <p:nvPr>
            <p:ph type="title"/>
          </p:nvPr>
        </p:nvSpPr>
        <p:spPr/>
        <p:txBody>
          <a:bodyPr/>
          <a:lstStyle/>
          <a:p>
            <a:pPr eaLnBrk="1" hangingPunct="1"/>
            <a:r>
              <a:rPr lang="en-US" altLang="en-US" smtClean="0"/>
              <a:t>Gain/Loss on Sale of House</a:t>
            </a:r>
            <a:endParaRPr lang="en-US" altLang="en-US" sz="2400" dirty="0" smtClean="0"/>
          </a:p>
        </p:txBody>
      </p:sp>
      <p:sp>
        <p:nvSpPr>
          <p:cNvPr id="454659" name="Content Placeholder 2"/>
          <p:cNvSpPr>
            <a:spLocks noGrp="1"/>
          </p:cNvSpPr>
          <p:nvPr>
            <p:ph idx="1"/>
          </p:nvPr>
        </p:nvSpPr>
        <p:spPr>
          <a:xfrm>
            <a:off x="609600" y="1524000"/>
            <a:ext cx="8077200" cy="4953000"/>
          </a:xfrm>
        </p:spPr>
        <p:txBody>
          <a:bodyPr>
            <a:normAutofit lnSpcReduction="10000"/>
          </a:bodyPr>
          <a:lstStyle/>
          <a:p>
            <a:pPr eaLnBrk="1" hangingPunct="1"/>
            <a:r>
              <a:rPr lang="en-US" altLang="en-US" dirty="0" smtClean="0"/>
              <a:t>No taxable gain - Do not report</a:t>
            </a:r>
          </a:p>
          <a:p>
            <a:pPr eaLnBrk="1" hangingPunct="1"/>
            <a:r>
              <a:rPr lang="en-US" altLang="en-US" dirty="0" smtClean="0"/>
              <a:t>Loss on personal property is not deductible</a:t>
            </a:r>
          </a:p>
          <a:p>
            <a:pPr eaLnBrk="1" hangingPunct="1"/>
            <a:r>
              <a:rPr lang="en-US" altLang="en-US" dirty="0" smtClean="0"/>
              <a:t>Report taxable gain on Schedule D</a:t>
            </a:r>
          </a:p>
          <a:p>
            <a:pPr lvl="1" eaLnBrk="1" hangingPunct="1"/>
            <a:r>
              <a:rPr lang="en-US" altLang="en-US" dirty="0" smtClean="0"/>
              <a:t>Enter data on Capital Gain/Loss Transactions Worksheet</a:t>
            </a:r>
          </a:p>
          <a:p>
            <a:pPr lvl="1" eaLnBrk="1" hangingPunct="1"/>
            <a:r>
              <a:rPr lang="en-US" altLang="en-US" dirty="0" smtClean="0"/>
              <a:t>1099 column - Category C (no 1099-B received)</a:t>
            </a:r>
          </a:p>
          <a:p>
            <a:pPr lvl="1" eaLnBrk="1" hangingPunct="1"/>
            <a:r>
              <a:rPr lang="en-US" altLang="en-US" dirty="0" smtClean="0"/>
              <a:t>Code column – Code H (exclusion of gain on main home)</a:t>
            </a:r>
          </a:p>
          <a:p>
            <a:pPr lvl="1" eaLnBrk="1" hangingPunct="1"/>
            <a:r>
              <a:rPr lang="en-US" altLang="en-US" dirty="0" smtClean="0"/>
              <a:t>Adjustments to Gain or Loss column – amount of gain that can be excluded as a negative number</a:t>
            </a:r>
          </a:p>
          <a:p>
            <a:pPr lvl="1" eaLnBrk="1" hangingPunct="1"/>
            <a:endParaRPr lang="en-US" altLang="en-US" dirty="0" smtClean="0"/>
          </a:p>
          <a:p>
            <a:pPr eaLnBrk="1" hangingPunct="1">
              <a:buFont typeface="Wingdings" panose="05000000000000000000" pitchFamily="2" charset="2"/>
              <a:buNone/>
            </a:pPr>
            <a:endParaRPr lang="en-US" altLang="en-US" dirty="0" smtClean="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60</a:t>
            </a:fld>
            <a:endParaRPr lang="en-US"/>
          </a:p>
        </p:txBody>
      </p:sp>
    </p:spTree>
    <p:extLst>
      <p:ext uri="{BB962C8B-B14F-4D97-AF65-F5344CB8AC3E}">
        <p14:creationId xmlns:p14="http://schemas.microsoft.com/office/powerpoint/2010/main" val="391626620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rcRect/>
          <a:stretch>
            <a:fillRect/>
          </a:stretch>
        </p:blipFill>
        <p:spPr bwMode="auto">
          <a:xfrm>
            <a:off x="609600" y="1600200"/>
            <a:ext cx="8077200" cy="4111992"/>
          </a:xfrm>
          <a:prstGeom prst="rect">
            <a:avLst/>
          </a:prstGeom>
          <a:noFill/>
          <a:ln w="9525">
            <a:noFill/>
            <a:miter lim="800000"/>
            <a:headEnd/>
            <a:tailEnd/>
          </a:ln>
        </p:spPr>
      </p:pic>
      <p:sp>
        <p:nvSpPr>
          <p:cNvPr id="456707" name="Title 1"/>
          <p:cNvSpPr>
            <a:spLocks noGrp="1"/>
          </p:cNvSpPr>
          <p:nvPr>
            <p:ph type="title"/>
          </p:nvPr>
        </p:nvSpPr>
        <p:spPr/>
        <p:txBody>
          <a:bodyPr>
            <a:normAutofit fontScale="90000"/>
          </a:bodyPr>
          <a:lstStyle/>
          <a:p>
            <a:r>
              <a:rPr lang="en-US" altLang="en-US" sz="3600" dirty="0" smtClean="0"/>
              <a:t>TW Capital Gain on Sale of Home –</a:t>
            </a:r>
            <a:br>
              <a:rPr lang="en-US" altLang="en-US" sz="3600" dirty="0" smtClean="0"/>
            </a:br>
            <a:r>
              <a:rPr lang="en-US" altLang="en-US" sz="3600" dirty="0" smtClean="0"/>
              <a:t>Capital Gain/Loss Transaction Worksheet</a:t>
            </a:r>
          </a:p>
        </p:txBody>
      </p:sp>
      <p:sp>
        <p:nvSpPr>
          <p:cNvPr id="456709" name="TextBox 4"/>
          <p:cNvSpPr txBox="1">
            <a:spLocks noChangeArrowheads="1"/>
          </p:cNvSpPr>
          <p:nvPr/>
        </p:nvSpPr>
        <p:spPr bwMode="auto">
          <a:xfrm>
            <a:off x="1981200" y="4783138"/>
            <a:ext cx="261938"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900">
                <a:latin typeface="Arial" panose="020B0604020202020204" pitchFamily="34" charset="0"/>
                <a:cs typeface="Arial" panose="020B0604020202020204" pitchFamily="34" charset="0"/>
              </a:rPr>
              <a:t>B</a:t>
            </a:r>
          </a:p>
        </p:txBody>
      </p:sp>
      <p:sp>
        <p:nvSpPr>
          <p:cNvPr id="9" name="Oval 4"/>
          <p:cNvSpPr>
            <a:spLocks noChangeArrowheads="1"/>
          </p:cNvSpPr>
          <p:nvPr/>
        </p:nvSpPr>
        <p:spPr bwMode="auto">
          <a:xfrm>
            <a:off x="609600" y="5410200"/>
            <a:ext cx="8001000" cy="39687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11" name="Picture 10"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61</a:t>
            </a:fld>
            <a:endParaRPr lang="en-US"/>
          </a:p>
        </p:txBody>
      </p:sp>
    </p:spTree>
    <p:extLst>
      <p:ext uri="{BB962C8B-B14F-4D97-AF65-F5344CB8AC3E}">
        <p14:creationId xmlns:p14="http://schemas.microsoft.com/office/powerpoint/2010/main" val="63675537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p:nvPr>
        </p:nvSpPr>
        <p:spPr/>
        <p:txBody>
          <a:bodyPr/>
          <a:lstStyle/>
          <a:p>
            <a:r>
              <a:rPr lang="en-US" altLang="en-US" smtClean="0"/>
              <a:t>When 1099-S is Issued</a:t>
            </a:r>
            <a:endParaRPr lang="en-US" altLang="en-US" dirty="0" smtClean="0"/>
          </a:p>
        </p:txBody>
      </p:sp>
      <p:sp>
        <p:nvSpPr>
          <p:cNvPr id="243715" name="Content Placeholder 2"/>
          <p:cNvSpPr>
            <a:spLocks noGrp="1"/>
          </p:cNvSpPr>
          <p:nvPr>
            <p:ph idx="1"/>
          </p:nvPr>
        </p:nvSpPr>
        <p:spPr/>
        <p:txBody>
          <a:bodyPr>
            <a:normAutofit/>
          </a:bodyPr>
          <a:lstStyle/>
          <a:p>
            <a:r>
              <a:rPr lang="en-US" altLang="en-US" dirty="0" smtClean="0"/>
              <a:t>1099-S usually not issued if total gain can be excluded or if sale results in a loss</a:t>
            </a:r>
          </a:p>
          <a:p>
            <a:r>
              <a:rPr lang="en-US" altLang="en-US" dirty="0" smtClean="0"/>
              <a:t>If 1099-S is </a:t>
            </a:r>
            <a:r>
              <a:rPr lang="en-US" altLang="en-US" dirty="0"/>
              <a:t>issued </a:t>
            </a:r>
            <a:r>
              <a:rPr lang="en-US" altLang="en-US" dirty="0" smtClean="0"/>
              <a:t>anyway, </a:t>
            </a:r>
            <a:r>
              <a:rPr lang="en-US" altLang="en-US" dirty="0"/>
              <a:t>and </a:t>
            </a:r>
            <a:r>
              <a:rPr lang="en-US" altLang="en-US" dirty="0" smtClean="0"/>
              <a:t>entire </a:t>
            </a:r>
            <a:r>
              <a:rPr lang="en-US" altLang="en-US" dirty="0"/>
              <a:t>gain is excludable :</a:t>
            </a:r>
            <a:endParaRPr lang="en-US" altLang="en-US" dirty="0" smtClean="0"/>
          </a:p>
          <a:p>
            <a:pPr lvl="1"/>
            <a:r>
              <a:rPr lang="en-US" altLang="en-US" dirty="0" smtClean="0"/>
              <a:t>Show sale on Capital Gains/Loss Transaction Worksheet to notify IRS that gain was excludable</a:t>
            </a:r>
          </a:p>
          <a:p>
            <a:pPr lvl="1"/>
            <a:r>
              <a:rPr lang="en-US" altLang="en-US" dirty="0" smtClean="0"/>
              <a:t>Use “H” in Code column</a:t>
            </a:r>
          </a:p>
          <a:p>
            <a:pPr lvl="1"/>
            <a:endParaRPr lang="en-US" altLang="en-US" dirty="0" smtClean="0"/>
          </a:p>
          <a:p>
            <a:r>
              <a:rPr lang="en-US" altLang="en-US" dirty="0" smtClean="0"/>
              <a:t>Anytime a 1099-S is issued, must report it</a:t>
            </a:r>
          </a:p>
          <a:p>
            <a:pPr lvl="1"/>
            <a:endParaRPr lang="en-US" altLang="en-US" dirty="0" smtClean="0"/>
          </a:p>
          <a:p>
            <a:endParaRPr lang="en-US" altLang="en-US" dirty="0" smtClean="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62</a:t>
            </a:fld>
            <a:endParaRPr lang="en-US"/>
          </a:p>
        </p:txBody>
      </p:sp>
    </p:spTree>
    <p:extLst>
      <p:ext uri="{BB962C8B-B14F-4D97-AF65-F5344CB8AC3E}">
        <p14:creationId xmlns:p14="http://schemas.microsoft.com/office/powerpoint/2010/main" val="255749736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Title 1"/>
          <p:cNvSpPr>
            <a:spLocks noGrp="1"/>
          </p:cNvSpPr>
          <p:nvPr>
            <p:ph type="title"/>
          </p:nvPr>
        </p:nvSpPr>
        <p:spPr/>
        <p:txBody>
          <a:bodyPr/>
          <a:lstStyle/>
          <a:p>
            <a:r>
              <a:rPr lang="en-US" altLang="en-US" smtClean="0"/>
              <a:t>When 1099-S is Issued</a:t>
            </a:r>
            <a:endParaRPr lang="en-US" altLang="en-US" sz="2800" dirty="0" smtClean="0"/>
          </a:p>
        </p:txBody>
      </p:sp>
      <p:sp>
        <p:nvSpPr>
          <p:cNvPr id="460803" name="Content Placeholder 2"/>
          <p:cNvSpPr>
            <a:spLocks noGrp="1"/>
          </p:cNvSpPr>
          <p:nvPr>
            <p:ph idx="1"/>
          </p:nvPr>
        </p:nvSpPr>
        <p:spPr>
          <a:xfrm>
            <a:off x="609600" y="1447800"/>
            <a:ext cx="8077200" cy="4876800"/>
          </a:xfrm>
        </p:spPr>
        <p:txBody>
          <a:bodyPr/>
          <a:lstStyle/>
          <a:p>
            <a:pPr lvl="1"/>
            <a:r>
              <a:rPr lang="en-US" altLang="en-US" sz="2900" smtClean="0"/>
              <a:t>If sale results in a loss, which is nondeductible, report the sale on Capital Gains/Loss Transaction Worksheet</a:t>
            </a:r>
          </a:p>
          <a:p>
            <a:pPr lvl="2"/>
            <a:r>
              <a:rPr lang="en-US" altLang="en-US" sz="2900" smtClean="0"/>
              <a:t>Enter Code “H” in Code column to show nondeductible loss</a:t>
            </a:r>
          </a:p>
          <a:p>
            <a:pPr lvl="2"/>
            <a:r>
              <a:rPr lang="en-US" altLang="en-US" sz="2900" smtClean="0"/>
              <a:t>Enter amount of loss in Adjustments to Gain or Loss column as positive number </a:t>
            </a:r>
          </a:p>
          <a:p>
            <a:pPr lvl="2"/>
            <a:r>
              <a:rPr lang="en-US" altLang="en-US" sz="2900" smtClean="0"/>
              <a:t>TW will zero out loss in Gain or Loss column </a:t>
            </a:r>
          </a:p>
          <a:p>
            <a:endParaRPr lang="en-US" altLang="en-US" dirty="0" smtClean="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8" name="TextBox 7" descr="NJ Pub Ref" title="NJ Pub Ref"/>
          <p:cNvSpPr txBox="1"/>
          <p:nvPr/>
        </p:nvSpPr>
        <p:spPr>
          <a:xfrm>
            <a:off x="7118553" y="58579"/>
            <a:ext cx="1650580" cy="246221"/>
          </a:xfrm>
          <a:prstGeom prst="rect">
            <a:avLst/>
          </a:prstGeom>
          <a:noFill/>
        </p:spPr>
        <p:txBody>
          <a:bodyPr wrap="none" tIns="0" bIns="0" rtlCol="0">
            <a:spAutoFit/>
          </a:bodyPr>
          <a:lstStyle/>
          <a:p>
            <a:pPr algn="r"/>
            <a:r>
              <a:rPr lang="en-US" sz="1600" dirty="0" smtClean="0"/>
              <a:t>Pub 4012 Tab D</a:t>
            </a:r>
            <a:endParaRPr lang="en-US" sz="1600" dirty="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63</a:t>
            </a:fld>
            <a:endParaRPr lang="en-US"/>
          </a:p>
        </p:txBody>
      </p:sp>
    </p:spTree>
    <p:extLst>
      <p:ext uri="{BB962C8B-B14F-4D97-AF65-F5344CB8AC3E}">
        <p14:creationId xmlns:p14="http://schemas.microsoft.com/office/powerpoint/2010/main" val="172699743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of Home on Preparer Page</a:t>
            </a:r>
            <a:endParaRPr lang="en-US" dirty="0"/>
          </a:p>
        </p:txBody>
      </p:sp>
      <p:sp>
        <p:nvSpPr>
          <p:cNvPr id="3" name="Content Placeholder 2"/>
          <p:cNvSpPr>
            <a:spLocks noGrp="1"/>
          </p:cNvSpPr>
          <p:nvPr>
            <p:ph idx="1"/>
          </p:nvPr>
        </p:nvSpPr>
        <p:spPr>
          <a:xfrm>
            <a:off x="685800" y="1600200"/>
            <a:ext cx="8001000" cy="4724400"/>
          </a:xfrm>
        </p:spPr>
        <p:txBody>
          <a:bodyPr/>
          <a:lstStyle/>
          <a:p>
            <a:r>
              <a:rPr lang="en-US" dirty="0" smtClean="0"/>
              <a:t>See TaxPrep4Free.org Preparer page Special Topics document “Sale of Main Home” for detailed information on TaxWise entry of a home sale</a:t>
            </a:r>
            <a:endParaRPr lang="en-US" dirty="0"/>
          </a:p>
        </p:txBody>
      </p:sp>
      <p:sp>
        <p:nvSpPr>
          <p:cNvPr id="4" name="Date Placeholder 3"/>
          <p:cNvSpPr>
            <a:spLocks noGrp="1"/>
          </p:cNvSpPr>
          <p:nvPr>
            <p:ph type="dt" sz="half" idx="10"/>
          </p:nvPr>
        </p:nvSpPr>
        <p:spPr/>
        <p:txBody>
          <a:bodyPr/>
          <a:lstStyle/>
          <a:p>
            <a:r>
              <a:rPr lang="en-US" smtClean="0"/>
              <a:t>11-23-2015</a:t>
            </a:r>
            <a:endParaRPr lang="en-US" dirty="0"/>
          </a:p>
        </p:txBody>
      </p:sp>
      <p:sp>
        <p:nvSpPr>
          <p:cNvPr id="5" name="Footer Placeholder 4"/>
          <p:cNvSpPr>
            <a:spLocks noGrp="1"/>
          </p:cNvSpPr>
          <p:nvPr>
            <p:ph type="ftr" sz="quarter" idx="3"/>
          </p:nvPr>
        </p:nvSpPr>
        <p:spPr/>
        <p:txBody>
          <a:bodyPr/>
          <a:lstStyle/>
          <a:p>
            <a:r>
              <a:rPr lang="en-US" smtClean="0"/>
              <a:t>NJ TAX TY2014 v2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64</a:t>
            </a:fld>
            <a:endParaRPr lang="en-US"/>
          </a:p>
        </p:txBody>
      </p:sp>
    </p:spTree>
    <p:extLst>
      <p:ext uri="{BB962C8B-B14F-4D97-AF65-F5344CB8AC3E}">
        <p14:creationId xmlns:p14="http://schemas.microsoft.com/office/powerpoint/2010/main" val="92650801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normAutofit fontScale="90000"/>
          </a:bodyPr>
          <a:lstStyle/>
          <a:p>
            <a:pPr eaLnBrk="1" hangingPunct="1"/>
            <a:r>
              <a:rPr lang="en-US" altLang="en-US" dirty="0" smtClean="0"/>
              <a:t>Cancellation of Debt on Mortgage &amp; </a:t>
            </a:r>
            <a:br>
              <a:rPr lang="en-US" altLang="en-US" dirty="0" smtClean="0"/>
            </a:br>
            <a:r>
              <a:rPr lang="en-US" altLang="en-US" dirty="0" smtClean="0"/>
              <a:t>Foreclosure</a:t>
            </a:r>
          </a:p>
        </p:txBody>
      </p:sp>
      <p:sp>
        <p:nvSpPr>
          <p:cNvPr id="462851"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b="1" dirty="0" smtClean="0">
                <a:solidFill>
                  <a:srgbClr val="FF0000"/>
                </a:solidFill>
              </a:rPr>
              <a:t>Out-of Scope</a:t>
            </a:r>
            <a:r>
              <a:rPr lang="en-US" altLang="en-US" dirty="0" smtClean="0"/>
              <a:t> for most counselors, except:</a:t>
            </a:r>
          </a:p>
          <a:p>
            <a:pPr eaLnBrk="1" hangingPunct="1"/>
            <a:r>
              <a:rPr lang="en-US" altLang="en-US" dirty="0" smtClean="0"/>
              <a:t>Certain experienced counselors with special training</a:t>
            </a:r>
          </a:p>
          <a:p>
            <a:pPr eaLnBrk="1" hangingPunct="1"/>
            <a:endParaRPr lang="en-US" altLang="en-US"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65</a:t>
            </a:fld>
            <a:endParaRPr lang="en-US"/>
          </a:p>
        </p:txBody>
      </p:sp>
    </p:spTree>
    <p:extLst>
      <p:ext uri="{BB962C8B-B14F-4D97-AF65-F5344CB8AC3E}">
        <p14:creationId xmlns:p14="http://schemas.microsoft.com/office/powerpoint/2010/main" val="364954946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normAutofit fontScale="90000"/>
          </a:bodyPr>
          <a:lstStyle/>
          <a:p>
            <a:r>
              <a:rPr lang="en-US" altLang="en-US" dirty="0" smtClean="0"/>
              <a:t>Sale Of Business/Rental Property </a:t>
            </a:r>
            <a:br>
              <a:rPr lang="en-US" altLang="en-US" dirty="0" smtClean="0"/>
            </a:br>
            <a:r>
              <a:rPr lang="en-US" altLang="en-US" dirty="0" smtClean="0">
                <a:solidFill>
                  <a:srgbClr val="FF0000"/>
                </a:solidFill>
              </a:rPr>
              <a:t>Out Of Scope</a:t>
            </a:r>
          </a:p>
        </p:txBody>
      </p:sp>
      <p:pic>
        <p:nvPicPr>
          <p:cNvPr id="464900" name="Picture 3" descr="j0185904[1]"/>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0" y="1524000"/>
            <a:ext cx="6096000" cy="4667250"/>
          </a:xfrm>
        </p:spPr>
      </p:pic>
      <p:sp>
        <p:nvSpPr>
          <p:cNvPr id="464901" name="WordArt 4"/>
          <p:cNvSpPr>
            <a:spLocks noChangeArrowheads="1" noChangeShapeType="1" noTextEdit="1"/>
          </p:cNvSpPr>
          <p:nvPr/>
        </p:nvSpPr>
        <p:spPr bwMode="auto">
          <a:xfrm rot="548578">
            <a:off x="4114800" y="2133600"/>
            <a:ext cx="2209800" cy="457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4800000" scaled="1"/>
                </a:gradFill>
                <a:effectLst>
                  <a:outerShdw dist="53882" dir="2700000" algn="ctr" rotWithShape="0">
                    <a:srgbClr val="9999FF">
                      <a:alpha val="79999"/>
                    </a:srgbClr>
                  </a:outerShdw>
                </a:effectLst>
                <a:latin typeface="Impact" panose="020B0806030902050204" pitchFamily="34" charset="0"/>
              </a:rPr>
              <a:t>Sam's Computer Center</a:t>
            </a:r>
          </a:p>
        </p:txBody>
      </p:sp>
      <p:pic>
        <p:nvPicPr>
          <p:cNvPr id="464902" name="Picture 2" descr="http://www.speedysigns.com/images/decals/400c/Speedy/SHAPES/NOSYMB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175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66</a:t>
            </a:fld>
            <a:endParaRPr lang="en-US"/>
          </a:p>
        </p:txBody>
      </p:sp>
    </p:spTree>
    <p:extLst>
      <p:ext uri="{BB962C8B-B14F-4D97-AF65-F5344CB8AC3E}">
        <p14:creationId xmlns:p14="http://schemas.microsoft.com/office/powerpoint/2010/main" val="14936799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ltLang="en-US" smtClean="0"/>
              <a:t>Cost Basis</a:t>
            </a:r>
            <a:endParaRPr lang="en-US" altLang="en-US" dirty="0" smtClean="0"/>
          </a:p>
        </p:txBody>
      </p:sp>
      <p:sp>
        <p:nvSpPr>
          <p:cNvPr id="362499" name="Rectangle 3"/>
          <p:cNvSpPr>
            <a:spLocks noGrp="1" noChangeArrowheads="1"/>
          </p:cNvSpPr>
          <p:nvPr>
            <p:ph idx="1"/>
          </p:nvPr>
        </p:nvSpPr>
        <p:spPr/>
        <p:txBody>
          <a:bodyPr>
            <a:normAutofit fontScale="85000" lnSpcReduction="10000"/>
          </a:bodyPr>
          <a:lstStyle/>
          <a:p>
            <a:r>
              <a:rPr lang="en-US" altLang="en-US" dirty="0" smtClean="0"/>
              <a:t>Adjusted cost basis &amp; short/long-term status for “covered securities” must be reported on 1099-B</a:t>
            </a:r>
          </a:p>
          <a:p>
            <a:r>
              <a:rPr lang="en-US" altLang="en-US" dirty="0" smtClean="0"/>
              <a:t>Securities are “covered” if they were acquired after:                               </a:t>
            </a:r>
          </a:p>
          <a:p>
            <a:pPr lvl="1"/>
            <a:r>
              <a:rPr lang="en-US" altLang="en-US" dirty="0" smtClean="0"/>
              <a:t>1/1/2011 Stocks (including REITs, ADRs, &amp; some ETFs)</a:t>
            </a:r>
          </a:p>
          <a:p>
            <a:pPr lvl="1"/>
            <a:r>
              <a:rPr lang="en-US" altLang="en-US" dirty="0" smtClean="0"/>
              <a:t>1/1/2012 Mutual funds, stock DRIPS, rest of ETFs</a:t>
            </a:r>
          </a:p>
          <a:p>
            <a:pPr lvl="1"/>
            <a:r>
              <a:rPr lang="en-US" altLang="en-US" dirty="0" smtClean="0"/>
              <a:t>1/1/2013 Notes, bonds, options, commodities</a:t>
            </a:r>
          </a:p>
          <a:p>
            <a:r>
              <a:rPr lang="en-US" altLang="en-US" dirty="0" smtClean="0"/>
              <a:t>If securities were purchased prior to required coverage date, taxpayer must provide cost basis</a:t>
            </a:r>
          </a:p>
          <a:p>
            <a:r>
              <a:rPr lang="en-US" altLang="en-US" dirty="0" smtClean="0"/>
              <a:t>Tax law allows use of average of stock price during approximate period of purchase, if no other records are available (must be provided by taxpayer)</a:t>
            </a:r>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6" name="TextBox 5"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spTree>
    <p:extLst>
      <p:ext uri="{BB962C8B-B14F-4D97-AF65-F5344CB8AC3E}">
        <p14:creationId xmlns:p14="http://schemas.microsoft.com/office/powerpoint/2010/main" val="27048726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ltLang="en-US" smtClean="0"/>
              <a:t>Basis other than Cost</a:t>
            </a:r>
          </a:p>
        </p:txBody>
      </p:sp>
      <p:sp>
        <p:nvSpPr>
          <p:cNvPr id="364547" name="Rectangle 3"/>
          <p:cNvSpPr>
            <a:spLocks noGrp="1" noChangeArrowheads="1"/>
          </p:cNvSpPr>
          <p:nvPr>
            <p:ph idx="1"/>
          </p:nvPr>
        </p:nvSpPr>
        <p:spPr/>
        <p:txBody>
          <a:bodyPr>
            <a:normAutofit fontScale="85000" lnSpcReduction="10000"/>
          </a:bodyPr>
          <a:lstStyle/>
          <a:p>
            <a:r>
              <a:rPr lang="en-US" altLang="en-US" b="1" dirty="0" smtClean="0"/>
              <a:t>Inherited in 2010 </a:t>
            </a:r>
            <a:r>
              <a:rPr lang="en-US" altLang="en-US" dirty="0" smtClean="0"/>
              <a:t>- tax law changed for that one year </a:t>
            </a:r>
          </a:p>
          <a:p>
            <a:pPr lvl="1"/>
            <a:r>
              <a:rPr lang="en-US" altLang="en-US" b="1" dirty="0" smtClean="0">
                <a:solidFill>
                  <a:srgbClr val="FF0000"/>
                </a:solidFill>
              </a:rPr>
              <a:t>Out of Scope </a:t>
            </a:r>
            <a:r>
              <a:rPr lang="en-US" altLang="en-US" dirty="0" smtClean="0"/>
              <a:t>(unless provided by executor)                     </a:t>
            </a:r>
          </a:p>
          <a:p>
            <a:r>
              <a:rPr lang="en-US" altLang="en-US" b="1" dirty="0" smtClean="0"/>
              <a:t>Gifts received</a:t>
            </a:r>
          </a:p>
          <a:p>
            <a:pPr lvl="1"/>
            <a:r>
              <a:rPr lang="en-US" altLang="en-US" b="1" dirty="0" smtClean="0">
                <a:solidFill>
                  <a:srgbClr val="FF0000"/>
                </a:solidFill>
              </a:rPr>
              <a:t>Out of Scope</a:t>
            </a:r>
          </a:p>
          <a:p>
            <a:r>
              <a:rPr lang="en-US" altLang="en-US" b="1" dirty="0" smtClean="0"/>
              <a:t>Average of stock price </a:t>
            </a:r>
          </a:p>
          <a:p>
            <a:pPr lvl="1"/>
            <a:r>
              <a:rPr lang="en-US" altLang="en-US" dirty="0" smtClean="0"/>
              <a:t>In scope only if client provides average price </a:t>
            </a:r>
          </a:p>
          <a:p>
            <a:pPr lvl="1"/>
            <a:r>
              <a:rPr lang="en-US" altLang="en-US" b="1" dirty="0" smtClean="0">
                <a:solidFill>
                  <a:srgbClr val="FF0000"/>
                </a:solidFill>
              </a:rPr>
              <a:t>Out of Scope </a:t>
            </a:r>
            <a:r>
              <a:rPr lang="en-US" altLang="en-US" dirty="0" smtClean="0"/>
              <a:t>if counselor must calculate</a:t>
            </a:r>
          </a:p>
          <a:p>
            <a:r>
              <a:rPr lang="en-US" altLang="en-US" b="1" dirty="0" smtClean="0"/>
              <a:t>Taxpayer cannot provide information  </a:t>
            </a:r>
          </a:p>
          <a:p>
            <a:pPr lvl="1"/>
            <a:r>
              <a:rPr lang="en-US" altLang="en-US" dirty="0" smtClean="0"/>
              <a:t>In scope only if client agrees to take a zero cost basis</a:t>
            </a:r>
          </a:p>
          <a:p>
            <a:r>
              <a:rPr lang="en-US" altLang="en-US" b="1" dirty="0" smtClean="0"/>
              <a:t>Employee stock options (ESOP)</a:t>
            </a:r>
          </a:p>
          <a:p>
            <a:pPr lvl="1"/>
            <a:r>
              <a:rPr lang="en-US" altLang="en-US" b="1" dirty="0" smtClean="0">
                <a:solidFill>
                  <a:srgbClr val="FF0000"/>
                </a:solidFill>
              </a:rPr>
              <a:t>Out of Scope</a:t>
            </a:r>
          </a:p>
        </p:txBody>
      </p:sp>
      <p:pic>
        <p:nvPicPr>
          <p:cNvPr id="5"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98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971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peedysigns.com/images/decals/400c/Speedy/SHAPES/NOSYMB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114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speedysigns.com/images/decals/400c/Speedy/SHAPES/NOSYMB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571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a:p>
        </p:txBody>
      </p:sp>
    </p:spTree>
    <p:extLst>
      <p:ext uri="{BB962C8B-B14F-4D97-AF65-F5344CB8AC3E}">
        <p14:creationId xmlns:p14="http://schemas.microsoft.com/office/powerpoint/2010/main" val="29681821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1"/>
          <p:cNvSpPr>
            <a:spLocks noGrp="1"/>
          </p:cNvSpPr>
          <p:nvPr>
            <p:ph type="title"/>
          </p:nvPr>
        </p:nvSpPr>
        <p:spPr/>
        <p:txBody>
          <a:bodyPr/>
          <a:lstStyle/>
          <a:p>
            <a:pPr eaLnBrk="1" hangingPunct="1"/>
            <a:r>
              <a:rPr lang="en-US" altLang="en-US" smtClean="0"/>
              <a:t>Adjusted Basis</a:t>
            </a:r>
          </a:p>
        </p:txBody>
      </p:sp>
      <p:sp>
        <p:nvSpPr>
          <p:cNvPr id="366595" name="Content Placeholder 2"/>
          <p:cNvSpPr>
            <a:spLocks noGrp="1"/>
          </p:cNvSpPr>
          <p:nvPr>
            <p:ph idx="1"/>
          </p:nvPr>
        </p:nvSpPr>
        <p:spPr>
          <a:xfrm>
            <a:off x="609600" y="1524000"/>
            <a:ext cx="8077200" cy="4800600"/>
          </a:xfrm>
        </p:spPr>
        <p:txBody>
          <a:bodyPr>
            <a:normAutofit lnSpcReduction="10000"/>
          </a:bodyPr>
          <a:lstStyle/>
          <a:p>
            <a:pPr eaLnBrk="1" hangingPunct="1"/>
            <a:r>
              <a:rPr lang="en-US" altLang="en-US" sz="3000" dirty="0" smtClean="0"/>
              <a:t>Events can change the per share basis</a:t>
            </a:r>
          </a:p>
          <a:p>
            <a:pPr lvl="1" eaLnBrk="1" hangingPunct="1"/>
            <a:r>
              <a:rPr lang="en-US" altLang="en-US" sz="2900" u="sng" dirty="0" smtClean="0"/>
              <a:t>Stock splits</a:t>
            </a:r>
          </a:p>
          <a:p>
            <a:pPr lvl="2" eaLnBrk="1" hangingPunct="1"/>
            <a:r>
              <a:rPr lang="en-US" altLang="en-US" sz="2700" dirty="0" smtClean="0"/>
              <a:t>Buy 100 shares @ $10 per share, splits 2 for 1</a:t>
            </a:r>
          </a:p>
          <a:p>
            <a:pPr lvl="2" eaLnBrk="1" hangingPunct="1"/>
            <a:r>
              <a:rPr lang="en-US" altLang="en-US" sz="2700" dirty="0" smtClean="0"/>
              <a:t>Now have 200 shares @ $5 per share</a:t>
            </a:r>
          </a:p>
          <a:p>
            <a:pPr lvl="1" eaLnBrk="1" hangingPunct="1"/>
            <a:r>
              <a:rPr lang="en-US" altLang="en-US" sz="2900" u="sng" dirty="0" smtClean="0"/>
              <a:t>Dividend reinvestments</a:t>
            </a:r>
          </a:p>
          <a:p>
            <a:pPr lvl="2" eaLnBrk="1" hangingPunct="1"/>
            <a:r>
              <a:rPr lang="en-US" altLang="en-US" sz="2700" dirty="0" smtClean="0"/>
              <a:t>Buy additional shares at current price</a:t>
            </a:r>
          </a:p>
          <a:p>
            <a:pPr lvl="2" eaLnBrk="1" hangingPunct="1"/>
            <a:r>
              <a:rPr lang="en-US" altLang="en-US" sz="2700" dirty="0" smtClean="0"/>
              <a:t>Example:</a:t>
            </a:r>
          </a:p>
          <a:p>
            <a:pPr lvl="3" eaLnBrk="1" hangingPunct="1"/>
            <a:r>
              <a:rPr lang="en-US" altLang="en-US" sz="2700" dirty="0" smtClean="0"/>
              <a:t>100 shares @ $10</a:t>
            </a:r>
          </a:p>
          <a:p>
            <a:pPr lvl="3" eaLnBrk="1" hangingPunct="1"/>
            <a:r>
              <a:rPr lang="en-US" altLang="en-US" sz="2700" dirty="0" smtClean="0"/>
              <a:t>5 shares @ $20</a:t>
            </a:r>
          </a:p>
          <a:p>
            <a:pPr lvl="3" eaLnBrk="1" hangingPunct="1"/>
            <a:r>
              <a:rPr lang="en-US" altLang="en-US" sz="2700" dirty="0" smtClean="0"/>
              <a:t>3 shares @ $18</a:t>
            </a:r>
          </a:p>
          <a:p>
            <a:pPr lvl="2" eaLnBrk="1" hangingPunct="1"/>
            <a:endParaRPr lang="en-US" altLang="en-US" dirty="0" smtClean="0"/>
          </a:p>
        </p:txBody>
      </p:sp>
      <p:sp>
        <p:nvSpPr>
          <p:cNvPr id="2" name="Date Placeholder 1"/>
          <p:cNvSpPr>
            <a:spLocks noGrp="1"/>
          </p:cNvSpPr>
          <p:nvPr>
            <p:ph type="dt" sz="half" idx="10"/>
          </p:nvPr>
        </p:nvSpPr>
        <p:spPr/>
        <p:txBody>
          <a:bodyPr/>
          <a:lstStyle/>
          <a:p>
            <a:r>
              <a:rPr lang="en-US" smtClean="0"/>
              <a:t>11-23-2015</a:t>
            </a:r>
            <a:endParaRPr lang="en-US" dirty="0"/>
          </a:p>
        </p:txBody>
      </p:sp>
      <p:sp>
        <p:nvSpPr>
          <p:cNvPr id="3" name="Footer Placeholder 2"/>
          <p:cNvSpPr>
            <a:spLocks noGrp="1"/>
          </p:cNvSpPr>
          <p:nvPr>
            <p:ph type="ftr" sz="quarter" idx="3"/>
          </p:nvPr>
        </p:nvSpPr>
        <p:spPr/>
        <p:txBody>
          <a:bodyPr/>
          <a:lstStyle/>
          <a:p>
            <a:r>
              <a:rPr lang="en-US" smtClean="0"/>
              <a:t>NJ TAX TY2014 v2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a:p>
        </p:txBody>
      </p:sp>
    </p:spTree>
    <p:extLst>
      <p:ext uri="{BB962C8B-B14F-4D97-AF65-F5344CB8AC3E}">
        <p14:creationId xmlns:p14="http://schemas.microsoft.com/office/powerpoint/2010/main" val="30146185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 Template</Template>
  <TotalTime>553</TotalTime>
  <Words>5545</Words>
  <Application>Microsoft Office PowerPoint</Application>
  <PresentationFormat>On-screen Show (4:3)</PresentationFormat>
  <Paragraphs>797</Paragraphs>
  <Slides>66</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Impact</vt:lpstr>
      <vt:lpstr>ＭＳ Ｐゴシック</vt:lpstr>
      <vt:lpstr>Verdana</vt:lpstr>
      <vt:lpstr>Wingdings</vt:lpstr>
      <vt:lpstr>NJ Template 06</vt:lpstr>
      <vt:lpstr>Capital Gains &amp; Losses  (Including Sale of Home)</vt:lpstr>
      <vt:lpstr>Introduction</vt:lpstr>
      <vt:lpstr>Stock Sales – Schedule D</vt:lpstr>
      <vt:lpstr>Stock Sales – Capital Gains</vt:lpstr>
      <vt:lpstr>Sales Price</vt:lpstr>
      <vt:lpstr>Cost Basis</vt:lpstr>
      <vt:lpstr>Cost Basis</vt:lpstr>
      <vt:lpstr>Basis other than Cost</vt:lpstr>
      <vt:lpstr>Adjusted Basis</vt:lpstr>
      <vt:lpstr>Sales Commissions</vt:lpstr>
      <vt:lpstr>1099-B Proceeds from Broker and Barter Exchange Transactions</vt:lpstr>
      <vt:lpstr>1099-B Fields</vt:lpstr>
      <vt:lpstr>Holding Period- Short Term (ST) vs. Long Term (LT)</vt:lpstr>
      <vt:lpstr>Holding Period - May Need to Determine LT vs. ST</vt:lpstr>
      <vt:lpstr>Holding Period - May Need to Determine Long Term vs. Short Term</vt:lpstr>
      <vt:lpstr>Tax Liability Net Gain</vt:lpstr>
      <vt:lpstr>Capital Gains Tax Rates (0% new in 2008, extended thru 2014)</vt:lpstr>
      <vt:lpstr>Tax Liability Net Loss</vt:lpstr>
      <vt:lpstr>Capital Loss Carryover</vt:lpstr>
      <vt:lpstr>Capital Loss Carryover From This Year to Next Year - Schedule D Worksheet 2</vt:lpstr>
      <vt:lpstr>Capital Loss Carryover From Last Year  to This Year - Schedule D Page 1</vt:lpstr>
      <vt:lpstr>Capital Gain Distributions</vt:lpstr>
      <vt:lpstr>1099-DIV Dividends &amp; Distributions</vt:lpstr>
      <vt:lpstr>1099 Consolidated Statement</vt:lpstr>
      <vt:lpstr>Demutualization</vt:lpstr>
      <vt:lpstr>Schedule K-1 Capital Gains &amp; Losses</vt:lpstr>
      <vt:lpstr>Sample Schedule K-1</vt:lpstr>
      <vt:lpstr>Wash Sales</vt:lpstr>
      <vt:lpstr>Sample-Capital Gain/Loss Problem</vt:lpstr>
      <vt:lpstr>TW Entering Capital Gain/Loss Transactions</vt:lpstr>
      <vt:lpstr>Columns on Capital Gain/Loss Transactions Worksheet</vt:lpstr>
      <vt:lpstr>Columns on Capital Gain/Loss Transactions Worksheet</vt:lpstr>
      <vt:lpstr>Rules for What Code to use in TW Capital  Gains Worksheet 1099 Column</vt:lpstr>
      <vt:lpstr>Other Special Columns on Capital Gain/ Loss Transactions Worksheet</vt:lpstr>
      <vt:lpstr>TW Capital Gain/Loss Transactions Worksheet</vt:lpstr>
      <vt:lpstr>Capital Gains/Loss Transaction Worksheet – TW Tips</vt:lpstr>
      <vt:lpstr>Capital Gains/Loss Transaction Worksheet – TW Tips</vt:lpstr>
      <vt:lpstr>Form 8949</vt:lpstr>
      <vt:lpstr>TW Sales &amp; Other Dispositions of Capital Assets – Form 8949 for 1099 Code A</vt:lpstr>
      <vt:lpstr>TW Sales &amp; Other Dispositions of Capital Assets – Form 8949 for 1099 Code E</vt:lpstr>
      <vt:lpstr>Capital Gains &amp; Losses on Schedule D</vt:lpstr>
      <vt:lpstr>TW Schedule D Part I – Short-Term Capital Gains/Losses</vt:lpstr>
      <vt:lpstr>TW Schedule D Part II –           Long-Term Capital Gains/Losses</vt:lpstr>
      <vt:lpstr>TW Schedule D Page 1 – Other Information</vt:lpstr>
      <vt:lpstr>TW Capital Gains/Losses  – Schedule D Page 2</vt:lpstr>
      <vt:lpstr>TW Capital Gain/Loss –  1040 Line 13</vt:lpstr>
      <vt:lpstr>Schedule D Capital Gains/ Loss Worksheet – TW Tips</vt:lpstr>
      <vt:lpstr>TW Schedule D Worksheet 1 – Tax on All Taxable Income</vt:lpstr>
      <vt:lpstr>TW Tax – 1040 Line 44</vt:lpstr>
      <vt:lpstr>Consolidating Capital Gains Transactions on Capital Gains Worksheet</vt:lpstr>
      <vt:lpstr>TW Sch D Part II</vt:lpstr>
      <vt:lpstr>Non-Taxable NJ Securities</vt:lpstr>
      <vt:lpstr>NJ Sch B</vt:lpstr>
      <vt:lpstr>Sale of a Home What is Considered a “Main” Home?</vt:lpstr>
      <vt:lpstr>Home Sale Terms</vt:lpstr>
      <vt:lpstr>1099-S Proceeds From Real Estate Transaction</vt:lpstr>
      <vt:lpstr>Calculating Home Sale  Gain/Loss</vt:lpstr>
      <vt:lpstr>House Sale Gain Exclusion Ownership &amp; Use Tests</vt:lpstr>
      <vt:lpstr>Calculate House Sale  Gain Exclusion</vt:lpstr>
      <vt:lpstr>Gain/Loss on Sale of House</vt:lpstr>
      <vt:lpstr>TW Capital Gain on Sale of Home – Capital Gain/Loss Transaction Worksheet</vt:lpstr>
      <vt:lpstr>When 1099-S is Issued</vt:lpstr>
      <vt:lpstr>When 1099-S is Issued</vt:lpstr>
      <vt:lpstr>Sale of Home on Preparer Page</vt:lpstr>
      <vt:lpstr>Cancellation of Debt on Mortgage &amp;  Foreclosure</vt:lpstr>
      <vt:lpstr>Sale Of Business/Rental Property  Out Of Scope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H 509</dc:creator>
  <cp:lastModifiedBy>Al TP4F</cp:lastModifiedBy>
  <cp:revision>13</cp:revision>
  <cp:lastPrinted>2012-10-15T20:27:10Z</cp:lastPrinted>
  <dcterms:created xsi:type="dcterms:W3CDTF">2014-10-17T16:41:52Z</dcterms:created>
  <dcterms:modified xsi:type="dcterms:W3CDTF">2015-11-28T10:33:59Z</dcterms:modified>
</cp:coreProperties>
</file>